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
  </p:notesMasterIdLst>
  <p:sldIdLst>
    <p:sldId id="256" r:id="rId2"/>
  </p:sldIdLst>
  <p:sldSz cx="21374100" cy="15113000"/>
  <p:notesSz cx="6858000" cy="9144000"/>
  <p:embeddedFontLst>
    <p:embeddedFont>
      <p:font typeface="Abadi" panose="020B0604020104020204" pitchFamily="34" charset="0"/>
      <p:regular r:id="rId4"/>
    </p:embeddedFont>
    <p:embeddedFont>
      <p:font typeface="Agrandir Wide Medium Bold" panose="020B0604020202020204" charset="0"/>
      <p:regular r:id="rId5"/>
    </p:embeddedFont>
    <p:embeddedFont>
      <p:font typeface="Bahnschrift Condensed" panose="020B0502040204020203" pitchFamily="34" charset="0"/>
      <p:regular r:id="rId6"/>
      <p:bold r:id="rId7"/>
    </p:embeddedFont>
    <p:embeddedFont>
      <p:font typeface="Bahnschrift SemiBold" panose="020B0502040204020203" pitchFamily="34" charset="0"/>
      <p:bold r:id="rId8"/>
    </p:embeddedFont>
    <p:embeddedFont>
      <p:font typeface="Calibri" panose="020F0502020204030204" pitchFamily="34" charset="0"/>
      <p:regular r:id="rId9"/>
      <p:bold r:id="rId10"/>
      <p:italic r:id="rId11"/>
      <p:boldItalic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E3F0"/>
    <a:srgbClr val="E1B670"/>
    <a:srgbClr val="F8D807"/>
    <a:srgbClr val="F0EFEC"/>
    <a:srgbClr val="443227"/>
    <a:srgbClr val="E8EFF7"/>
    <a:srgbClr val="F3F7FB"/>
    <a:srgbClr val="BCCFE6"/>
    <a:srgbClr val="A6A6A6"/>
    <a:srgbClr val="733E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225" autoAdjust="0"/>
    <p:restoredTop sz="94622" autoAdjust="0"/>
  </p:normalViewPr>
  <p:slideViewPr>
    <p:cSldViewPr>
      <p:cViewPr varScale="1">
        <p:scale>
          <a:sx n="50" d="100"/>
          <a:sy n="50" d="100"/>
        </p:scale>
        <p:origin x="2028"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02AEB1-9D04-4007-9E3F-A083F8BE28FC}" type="datetimeFigureOut">
              <a:rPr lang="en-US" smtClean="0"/>
              <a:t>11/24/2022</a:t>
            </a:fld>
            <a:endParaRPr lang="en-US"/>
          </a:p>
        </p:txBody>
      </p:sp>
      <p:sp>
        <p:nvSpPr>
          <p:cNvPr id="4" name="Slide Image Placeholder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7CD76A-4143-43F8-8D2E-DCEF5D848A3D}" type="slidenum">
              <a:rPr lang="en-US" smtClean="0"/>
              <a:t>‹#›</a:t>
            </a:fld>
            <a:endParaRPr lang="en-US"/>
          </a:p>
        </p:txBody>
      </p:sp>
    </p:spTree>
    <p:extLst>
      <p:ext uri="{BB962C8B-B14F-4D97-AF65-F5344CB8AC3E}">
        <p14:creationId xmlns:p14="http://schemas.microsoft.com/office/powerpoint/2010/main" val="1714878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C7CD76A-4143-43F8-8D2E-DCEF5D848A3D}" type="slidenum">
              <a:rPr lang="en-US" smtClean="0"/>
              <a:t>1</a:t>
            </a:fld>
            <a:endParaRPr lang="en-US"/>
          </a:p>
        </p:txBody>
      </p:sp>
    </p:spTree>
    <p:extLst>
      <p:ext uri="{BB962C8B-B14F-4D97-AF65-F5344CB8AC3E}">
        <p14:creationId xmlns:p14="http://schemas.microsoft.com/office/powerpoint/2010/main" val="9146220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11/24/2022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7.png"/><Relationship Id="rId18" Type="http://schemas.openxmlformats.org/officeDocument/2006/relationships/image" Target="../media/image12.png"/><Relationship Id="rId26" Type="http://schemas.openxmlformats.org/officeDocument/2006/relationships/image" Target="../media/image20.png"/><Relationship Id="rId21" Type="http://schemas.openxmlformats.org/officeDocument/2006/relationships/image" Target="../media/image15.png"/><Relationship Id="rId34" Type="http://schemas.openxmlformats.org/officeDocument/2006/relationships/hyperlink" Target="mailto:azad011@uOttawa.ca" TargetMode="External"/><Relationship Id="rId7" Type="http://schemas.openxmlformats.org/officeDocument/2006/relationships/image" Target="../media/image2.png"/><Relationship Id="rId12" Type="http://schemas.openxmlformats.org/officeDocument/2006/relationships/image" Target="../media/image6.png"/><Relationship Id="rId17" Type="http://schemas.openxmlformats.org/officeDocument/2006/relationships/image" Target="../media/image11.png"/><Relationship Id="rId25" Type="http://schemas.openxmlformats.org/officeDocument/2006/relationships/image" Target="../media/image19.png"/><Relationship Id="rId33" Type="http://schemas.openxmlformats.org/officeDocument/2006/relationships/image" Target="../media/image27.png"/><Relationship Id="rId2" Type="http://schemas.openxmlformats.org/officeDocument/2006/relationships/video" Target="../media/media1.mp4"/><Relationship Id="rId16" Type="http://schemas.openxmlformats.org/officeDocument/2006/relationships/image" Target="../media/image10.png"/><Relationship Id="rId20" Type="http://schemas.openxmlformats.org/officeDocument/2006/relationships/image" Target="../media/image14.png"/><Relationship Id="rId29" Type="http://schemas.openxmlformats.org/officeDocument/2006/relationships/image" Target="../media/image23.png"/><Relationship Id="rId1" Type="http://schemas.microsoft.com/office/2007/relationships/media" Target="../media/media1.mp4"/><Relationship Id="rId6" Type="http://schemas.openxmlformats.org/officeDocument/2006/relationships/hyperlink" Target="https://freepngimg.com/png/22889-sport-free-download" TargetMode="External"/><Relationship Id="rId11" Type="http://schemas.openxmlformats.org/officeDocument/2006/relationships/image" Target="../media/image5.png"/><Relationship Id="rId24" Type="http://schemas.openxmlformats.org/officeDocument/2006/relationships/image" Target="../media/image18.png"/><Relationship Id="rId32" Type="http://schemas.openxmlformats.org/officeDocument/2006/relationships/image" Target="../media/image26.png"/><Relationship Id="rId37" Type="http://schemas.openxmlformats.org/officeDocument/2006/relationships/hyperlink" Target="mailto:ekhal066@uottawa.ca" TargetMode="External"/><Relationship Id="rId5" Type="http://schemas.openxmlformats.org/officeDocument/2006/relationships/image" Target="../media/image1.png"/><Relationship Id="rId15" Type="http://schemas.openxmlformats.org/officeDocument/2006/relationships/image" Target="../media/image9.png"/><Relationship Id="rId23" Type="http://schemas.openxmlformats.org/officeDocument/2006/relationships/image" Target="../media/image17.png"/><Relationship Id="rId28" Type="http://schemas.openxmlformats.org/officeDocument/2006/relationships/image" Target="../media/image22.png"/><Relationship Id="rId36" Type="http://schemas.openxmlformats.org/officeDocument/2006/relationships/hyperlink" Target="mailto:aahme275@outtawa.ca" TargetMode="External"/><Relationship Id="rId10" Type="http://schemas.openxmlformats.org/officeDocument/2006/relationships/image" Target="../media/image4.png"/><Relationship Id="rId19" Type="http://schemas.openxmlformats.org/officeDocument/2006/relationships/image" Target="../media/image13.png"/><Relationship Id="rId31" Type="http://schemas.openxmlformats.org/officeDocument/2006/relationships/image" Target="../media/image25.png"/><Relationship Id="rId4" Type="http://schemas.openxmlformats.org/officeDocument/2006/relationships/notesSlide" Target="../notesSlides/notesSlide1.xml"/><Relationship Id="rId9" Type="http://schemas.microsoft.com/office/2007/relationships/hdphoto" Target="../media/hdphoto1.wdp"/><Relationship Id="rId14" Type="http://schemas.openxmlformats.org/officeDocument/2006/relationships/image" Target="../media/image8.png"/><Relationship Id="rId22" Type="http://schemas.openxmlformats.org/officeDocument/2006/relationships/image" Target="../media/image16.png"/><Relationship Id="rId27" Type="http://schemas.openxmlformats.org/officeDocument/2006/relationships/image" Target="../media/image21.png"/><Relationship Id="rId30" Type="http://schemas.openxmlformats.org/officeDocument/2006/relationships/image" Target="../media/image24.png"/><Relationship Id="rId35" Type="http://schemas.openxmlformats.org/officeDocument/2006/relationships/hyperlink" Target="mailto:hmahm074@uottawa.ca" TargetMode="External"/><Relationship Id="rId8" Type="http://schemas.openxmlformats.org/officeDocument/2006/relationships/image" Target="../media/image3.png"/><Relationship Id="rId3"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57535">
              <a:srgbClr val="C0D1E7"/>
            </a:gs>
            <a:gs pos="0">
              <a:srgbClr val="CFDCED"/>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81" name="Picture 80">
            <a:extLst>
              <a:ext uri="{FF2B5EF4-FFF2-40B4-BE49-F238E27FC236}">
                <a16:creationId xmlns:a16="http://schemas.microsoft.com/office/drawing/2014/main" id="{FDEA33A7-EC29-472C-B73A-E4F4A48DC3BF}"/>
              </a:ext>
            </a:extLst>
          </p:cNvPr>
          <p:cNvPicPr>
            <a:picLocks noChangeAspect="1"/>
          </p:cNvPicPr>
          <p:nvPr/>
        </p:nvPicPr>
        <p:blipFill>
          <a:blip r:embed="rId5" cstate="print">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47266" y="-127136"/>
            <a:ext cx="6644663" cy="1695998"/>
          </a:xfrm>
          <a:prstGeom prst="rect">
            <a:avLst/>
          </a:prstGeom>
        </p:spPr>
      </p:pic>
      <p:grpSp>
        <p:nvGrpSpPr>
          <p:cNvPr id="18" name="Group 18"/>
          <p:cNvGrpSpPr/>
          <p:nvPr/>
        </p:nvGrpSpPr>
        <p:grpSpPr>
          <a:xfrm>
            <a:off x="4924682" y="863253"/>
            <a:ext cx="4572000" cy="9719752"/>
            <a:chOff x="0" y="-292135"/>
            <a:chExt cx="6232216" cy="12959669"/>
          </a:xfrm>
        </p:grpSpPr>
        <p:sp>
          <p:nvSpPr>
            <p:cNvPr id="21" name="TextBox 21"/>
            <p:cNvSpPr txBox="1"/>
            <p:nvPr/>
          </p:nvSpPr>
          <p:spPr>
            <a:xfrm>
              <a:off x="0" y="-292135"/>
              <a:ext cx="6232216" cy="6524351"/>
            </a:xfrm>
            <a:prstGeom prst="rect">
              <a:avLst/>
            </a:prstGeom>
          </p:spPr>
          <p:txBody>
            <a:bodyPr lIns="50800" tIns="50800" rIns="50800" bIns="50800" rtlCol="0" anchor="ctr"/>
            <a:lstStyle/>
            <a:p>
              <a:pPr algn="ctr">
                <a:lnSpc>
                  <a:spcPts val="2885"/>
                </a:lnSpc>
              </a:pPr>
              <a:endParaRPr/>
            </a:p>
          </p:txBody>
        </p:sp>
        <p:sp>
          <p:nvSpPr>
            <p:cNvPr id="24" name="TextBox 24"/>
            <p:cNvSpPr txBox="1"/>
            <p:nvPr/>
          </p:nvSpPr>
          <p:spPr>
            <a:xfrm>
              <a:off x="0" y="6143188"/>
              <a:ext cx="6232213" cy="6524346"/>
            </a:xfrm>
            <a:prstGeom prst="rect">
              <a:avLst/>
            </a:prstGeom>
          </p:spPr>
          <p:txBody>
            <a:bodyPr lIns="50800" tIns="50800" rIns="50800" bIns="50800" rtlCol="0" anchor="ctr"/>
            <a:lstStyle/>
            <a:p>
              <a:pPr algn="ctr">
                <a:lnSpc>
                  <a:spcPts val="2885"/>
                </a:lnSpc>
              </a:pPr>
              <a:endParaRPr/>
            </a:p>
          </p:txBody>
        </p:sp>
      </p:grpSp>
      <p:sp>
        <p:nvSpPr>
          <p:cNvPr id="36" name="TextBox 36"/>
          <p:cNvSpPr txBox="1"/>
          <p:nvPr/>
        </p:nvSpPr>
        <p:spPr>
          <a:xfrm>
            <a:off x="16506237" y="1286663"/>
            <a:ext cx="5045407" cy="4948030"/>
          </a:xfrm>
          <a:prstGeom prst="rect">
            <a:avLst/>
          </a:prstGeom>
        </p:spPr>
        <p:txBody>
          <a:bodyPr lIns="50800" tIns="50800" rIns="50800" bIns="50800" rtlCol="0" anchor="ctr"/>
          <a:lstStyle/>
          <a:p>
            <a:pPr algn="ctr">
              <a:lnSpc>
                <a:spcPts val="2800"/>
              </a:lnSpc>
            </a:pPr>
            <a:endParaRPr lang="en-US" sz="2000" spc="40" dirty="0">
              <a:solidFill>
                <a:srgbClr val="000000"/>
              </a:solidFill>
              <a:latin typeface="Abadi" panose="020B0604020202020204" pitchFamily="34" charset="0"/>
            </a:endParaRPr>
          </a:p>
        </p:txBody>
      </p:sp>
      <p:sp>
        <p:nvSpPr>
          <p:cNvPr id="44" name="Freeform 44"/>
          <p:cNvSpPr/>
          <p:nvPr/>
        </p:nvSpPr>
        <p:spPr>
          <a:xfrm>
            <a:off x="457173" y="10681649"/>
            <a:ext cx="10132708" cy="3984239"/>
          </a:xfrm>
          <a:custGeom>
            <a:avLst/>
            <a:gdLst/>
            <a:ahLst/>
            <a:cxnLst/>
            <a:rect l="l" t="t" r="r" b="b"/>
            <a:pathLst>
              <a:path w="1795436" h="692828">
                <a:moveTo>
                  <a:pt x="0" y="0"/>
                </a:moveTo>
                <a:lnTo>
                  <a:pt x="1795436" y="0"/>
                </a:lnTo>
                <a:lnTo>
                  <a:pt x="1795436" y="692828"/>
                </a:lnTo>
                <a:lnTo>
                  <a:pt x="0" y="692828"/>
                </a:lnTo>
                <a:close/>
              </a:path>
            </a:pathLst>
          </a:custGeom>
          <a:solidFill>
            <a:srgbClr val="E8EFF7"/>
          </a:solidFill>
          <a:effectLst>
            <a:outerShdw blurRad="63500" sx="102000" sy="102000" algn="ctr" rotWithShape="0">
              <a:prstClr val="black">
                <a:alpha val="40000"/>
              </a:prstClr>
            </a:outerShdw>
          </a:effectLst>
        </p:spPr>
      </p:sp>
      <p:sp>
        <p:nvSpPr>
          <p:cNvPr id="53" name="Freeform 53"/>
          <p:cNvSpPr/>
          <p:nvPr/>
        </p:nvSpPr>
        <p:spPr>
          <a:xfrm>
            <a:off x="962739" y="10907099"/>
            <a:ext cx="4114800" cy="489912"/>
          </a:xfrm>
          <a:custGeom>
            <a:avLst/>
            <a:gdLst/>
            <a:ahLst/>
            <a:cxnLst/>
            <a:rect l="l" t="t" r="r" b="b"/>
            <a:pathLst>
              <a:path w="662882" h="85192">
                <a:moveTo>
                  <a:pt x="0" y="0"/>
                </a:moveTo>
                <a:lnTo>
                  <a:pt x="662882" y="0"/>
                </a:lnTo>
                <a:lnTo>
                  <a:pt x="662882" y="85192"/>
                </a:lnTo>
                <a:lnTo>
                  <a:pt x="0" y="85192"/>
                </a:lnTo>
                <a:close/>
              </a:path>
            </a:pathLst>
          </a:custGeom>
          <a:solidFill>
            <a:srgbClr val="F3F7FB"/>
          </a:solidFill>
          <a:effectLst>
            <a:innerShdw blurRad="114300">
              <a:prstClr val="black"/>
            </a:innerShdw>
          </a:effectLst>
        </p:spPr>
        <p:txBody>
          <a:bodyPr/>
          <a:lstStyle/>
          <a:p>
            <a:pPr algn="ctr"/>
            <a:r>
              <a:rPr lang="en-US" sz="2800" spc="73" dirty="0">
                <a:solidFill>
                  <a:srgbClr val="272727"/>
                </a:solidFill>
                <a:latin typeface="Bahnschrift SemiBold" panose="020B0502040204020203" pitchFamily="34" charset="0"/>
              </a:rPr>
              <a:t>Conclusion</a:t>
            </a:r>
          </a:p>
          <a:p>
            <a:r>
              <a:rPr lang="en-US" dirty="0"/>
              <a:t> </a:t>
            </a:r>
          </a:p>
        </p:txBody>
      </p:sp>
      <p:sp>
        <p:nvSpPr>
          <p:cNvPr id="67" name="TextBox 67"/>
          <p:cNvSpPr txBox="1"/>
          <p:nvPr/>
        </p:nvSpPr>
        <p:spPr>
          <a:xfrm>
            <a:off x="5641230" y="271620"/>
            <a:ext cx="10456020" cy="605807"/>
          </a:xfrm>
          <a:prstGeom prst="rect">
            <a:avLst/>
          </a:prstGeom>
          <a:noFill/>
        </p:spPr>
        <p:txBody>
          <a:bodyPr wrap="square" lIns="0" tIns="0" rIns="0" bIns="0" rtlCol="0" anchor="t">
            <a:spAutoFit/>
          </a:bodyPr>
          <a:lstStyle/>
          <a:p>
            <a:pPr>
              <a:lnSpc>
                <a:spcPts val="5153"/>
              </a:lnSpc>
              <a:spcBef>
                <a:spcPct val="0"/>
              </a:spcBef>
            </a:pPr>
            <a:r>
              <a:rPr lang="en-US" sz="4200" spc="73" dirty="0">
                <a:solidFill>
                  <a:srgbClr val="E1B670"/>
                </a:solidFill>
                <a:latin typeface="Bahnschrift SemiBold" panose="020B0502040204020203" pitchFamily="34" charset="0"/>
              </a:rPr>
              <a:t>Sports</a:t>
            </a:r>
            <a:r>
              <a:rPr lang="en-US" sz="4000" spc="73" dirty="0">
                <a:solidFill>
                  <a:srgbClr val="272727"/>
                </a:solidFill>
                <a:latin typeface="Bahnschrift SemiBold" panose="020B0502040204020203" pitchFamily="34" charset="0"/>
              </a:rPr>
              <a:t> Products Multi-Class Classification</a:t>
            </a:r>
          </a:p>
        </p:txBody>
      </p:sp>
      <p:sp>
        <p:nvSpPr>
          <p:cNvPr id="71" name="TextBox 45">
            <a:extLst>
              <a:ext uri="{FF2B5EF4-FFF2-40B4-BE49-F238E27FC236}">
                <a16:creationId xmlns:a16="http://schemas.microsoft.com/office/drawing/2014/main" id="{6A6D9F89-BCAA-4111-B490-F97B6DA67A37}"/>
              </a:ext>
            </a:extLst>
          </p:cNvPr>
          <p:cNvSpPr txBox="1"/>
          <p:nvPr/>
        </p:nvSpPr>
        <p:spPr>
          <a:xfrm>
            <a:off x="323850" y="10713971"/>
            <a:ext cx="4682855" cy="4893262"/>
          </a:xfrm>
          <a:prstGeom prst="rect">
            <a:avLst/>
          </a:prstGeom>
        </p:spPr>
        <p:txBody>
          <a:bodyPr lIns="50800" tIns="50800" rIns="50800" bIns="50800" rtlCol="0" anchor="ctr"/>
          <a:lstStyle/>
          <a:p>
            <a:pPr algn="ctr">
              <a:lnSpc>
                <a:spcPts val="2800"/>
              </a:lnSpc>
            </a:pPr>
            <a:endParaRPr/>
          </a:p>
        </p:txBody>
      </p:sp>
      <p:sp>
        <p:nvSpPr>
          <p:cNvPr id="85" name="Freeform 20">
            <a:extLst>
              <a:ext uri="{FF2B5EF4-FFF2-40B4-BE49-F238E27FC236}">
                <a16:creationId xmlns:a16="http://schemas.microsoft.com/office/drawing/2014/main" id="{C3D14BFB-16F6-4C86-84CC-25C5FDE11760}"/>
              </a:ext>
            </a:extLst>
          </p:cNvPr>
          <p:cNvSpPr/>
          <p:nvPr/>
        </p:nvSpPr>
        <p:spPr>
          <a:xfrm>
            <a:off x="5568437" y="1805056"/>
            <a:ext cx="5029200" cy="8692489"/>
          </a:xfrm>
          <a:custGeom>
            <a:avLst/>
            <a:gdLst/>
            <a:ahLst/>
            <a:cxnLst/>
            <a:rect l="l" t="t" r="r" b="b"/>
            <a:pathLst>
              <a:path w="704555" h="817101">
                <a:moveTo>
                  <a:pt x="0" y="0"/>
                </a:moveTo>
                <a:lnTo>
                  <a:pt x="704555" y="0"/>
                </a:lnTo>
                <a:lnTo>
                  <a:pt x="704555" y="817101"/>
                </a:lnTo>
                <a:lnTo>
                  <a:pt x="0" y="817101"/>
                </a:lnTo>
                <a:close/>
              </a:path>
            </a:pathLst>
          </a:custGeom>
          <a:solidFill>
            <a:srgbClr val="E8EFF7"/>
          </a:solidFill>
          <a:effectLst>
            <a:outerShdw blurRad="63500" sx="102000" sy="102000" algn="ctr" rotWithShape="0">
              <a:prstClr val="black">
                <a:alpha val="40000"/>
              </a:prstClr>
            </a:outerShdw>
          </a:effectLst>
        </p:spPr>
        <p:txBody>
          <a:bodyPr/>
          <a:lstStyle/>
          <a:p>
            <a:pPr algn="just">
              <a:lnSpc>
                <a:spcPts val="2596"/>
              </a:lnSpc>
            </a:pPr>
            <a:endParaRPr lang="en-US" dirty="0"/>
          </a:p>
          <a:p>
            <a:pPr algn="just">
              <a:lnSpc>
                <a:spcPts val="2596"/>
              </a:lnSpc>
            </a:pPr>
            <a:endParaRPr lang="en-US" spc="37" dirty="0">
              <a:solidFill>
                <a:srgbClr val="272727"/>
              </a:solidFill>
              <a:latin typeface="Bahnschrift SemiBold" panose="020B0502040204020203" pitchFamily="34" charset="0"/>
            </a:endParaRPr>
          </a:p>
          <a:p>
            <a:pPr algn="just">
              <a:lnSpc>
                <a:spcPts val="2596"/>
              </a:lnSpc>
            </a:pPr>
            <a:endParaRPr lang="en-US" spc="37" dirty="0">
              <a:solidFill>
                <a:srgbClr val="272727"/>
              </a:solidFill>
              <a:latin typeface="Bahnschrift SemiBold" panose="020B0502040204020203" pitchFamily="34" charset="0"/>
            </a:endParaRPr>
          </a:p>
        </p:txBody>
      </p:sp>
      <p:sp>
        <p:nvSpPr>
          <p:cNvPr id="86" name="Freeform 26">
            <a:extLst>
              <a:ext uri="{FF2B5EF4-FFF2-40B4-BE49-F238E27FC236}">
                <a16:creationId xmlns:a16="http://schemas.microsoft.com/office/drawing/2014/main" id="{11EBEE77-34A8-4756-9A7B-31818727BDA6}"/>
              </a:ext>
            </a:extLst>
          </p:cNvPr>
          <p:cNvSpPr/>
          <p:nvPr/>
        </p:nvSpPr>
        <p:spPr>
          <a:xfrm>
            <a:off x="6023396" y="2049270"/>
            <a:ext cx="4114800" cy="489912"/>
          </a:xfrm>
          <a:custGeom>
            <a:avLst/>
            <a:gdLst/>
            <a:ahLst/>
            <a:cxnLst/>
            <a:rect l="l" t="t" r="r" b="b"/>
            <a:pathLst>
              <a:path w="662882" h="85192">
                <a:moveTo>
                  <a:pt x="0" y="0"/>
                </a:moveTo>
                <a:lnTo>
                  <a:pt x="662882" y="0"/>
                </a:lnTo>
                <a:lnTo>
                  <a:pt x="662882" y="85192"/>
                </a:lnTo>
                <a:lnTo>
                  <a:pt x="0" y="85192"/>
                </a:lnTo>
                <a:close/>
              </a:path>
            </a:pathLst>
          </a:custGeom>
          <a:solidFill>
            <a:srgbClr val="F3F7FB"/>
          </a:solidFill>
          <a:effectLst>
            <a:innerShdw blurRad="114300">
              <a:prstClr val="black"/>
            </a:innerShdw>
          </a:effectLst>
        </p:spPr>
        <p:txBody>
          <a:bodyPr/>
          <a:lstStyle/>
          <a:p>
            <a:pPr algn="ctr"/>
            <a:r>
              <a:rPr lang="en-US" sz="2800" b="1" spc="73" dirty="0">
                <a:solidFill>
                  <a:srgbClr val="272727"/>
                </a:solidFill>
                <a:latin typeface="Bahnschrift SemiBold" panose="020B0502040204020203" pitchFamily="34" charset="0"/>
                <a:cs typeface="Arial" panose="020B0604020202020204" pitchFamily="34" charset="0"/>
              </a:rPr>
              <a:t>Datasets</a:t>
            </a:r>
            <a:endParaRPr lang="en-US" dirty="0"/>
          </a:p>
        </p:txBody>
      </p:sp>
      <p:sp>
        <p:nvSpPr>
          <p:cNvPr id="89" name="Freeform 20">
            <a:extLst>
              <a:ext uri="{FF2B5EF4-FFF2-40B4-BE49-F238E27FC236}">
                <a16:creationId xmlns:a16="http://schemas.microsoft.com/office/drawing/2014/main" id="{9BB8B256-6B5F-4F7B-BA0B-0C021348416A}"/>
              </a:ext>
            </a:extLst>
          </p:cNvPr>
          <p:cNvSpPr/>
          <p:nvPr/>
        </p:nvSpPr>
        <p:spPr>
          <a:xfrm>
            <a:off x="15859496" y="923726"/>
            <a:ext cx="5029200" cy="9573819"/>
          </a:xfrm>
          <a:custGeom>
            <a:avLst/>
            <a:gdLst/>
            <a:ahLst/>
            <a:cxnLst/>
            <a:rect l="l" t="t" r="r" b="b"/>
            <a:pathLst>
              <a:path w="704555" h="817101">
                <a:moveTo>
                  <a:pt x="0" y="0"/>
                </a:moveTo>
                <a:lnTo>
                  <a:pt x="704555" y="0"/>
                </a:lnTo>
                <a:lnTo>
                  <a:pt x="704555" y="817101"/>
                </a:lnTo>
                <a:lnTo>
                  <a:pt x="0" y="817101"/>
                </a:lnTo>
                <a:close/>
              </a:path>
            </a:pathLst>
          </a:custGeom>
          <a:solidFill>
            <a:srgbClr val="E8EFF7"/>
          </a:solidFill>
          <a:effectLst>
            <a:outerShdw blurRad="63500" sx="102000" sy="102000" algn="ctr" rotWithShape="0">
              <a:prstClr val="black">
                <a:alpha val="40000"/>
              </a:prstClr>
            </a:outerShdw>
          </a:effectLst>
        </p:spPr>
        <p:txBody>
          <a:bodyPr/>
          <a:lstStyle/>
          <a:p>
            <a:endParaRPr lang="en-US" dirty="0"/>
          </a:p>
        </p:txBody>
      </p:sp>
      <p:sp>
        <p:nvSpPr>
          <p:cNvPr id="90" name="Freeform 35">
            <a:extLst>
              <a:ext uri="{FF2B5EF4-FFF2-40B4-BE49-F238E27FC236}">
                <a16:creationId xmlns:a16="http://schemas.microsoft.com/office/drawing/2014/main" id="{C0A1A730-221E-49BA-82F7-8E3E38D31023}"/>
              </a:ext>
            </a:extLst>
          </p:cNvPr>
          <p:cNvSpPr/>
          <p:nvPr/>
        </p:nvSpPr>
        <p:spPr>
          <a:xfrm>
            <a:off x="16384850" y="1275388"/>
            <a:ext cx="4114800" cy="489912"/>
          </a:xfrm>
          <a:custGeom>
            <a:avLst/>
            <a:gdLst/>
            <a:ahLst/>
            <a:cxnLst/>
            <a:rect l="l" t="t" r="r" b="b"/>
            <a:pathLst>
              <a:path w="662882" h="85192">
                <a:moveTo>
                  <a:pt x="0" y="0"/>
                </a:moveTo>
                <a:lnTo>
                  <a:pt x="662882" y="0"/>
                </a:lnTo>
                <a:lnTo>
                  <a:pt x="662882" y="85192"/>
                </a:lnTo>
                <a:lnTo>
                  <a:pt x="0" y="85192"/>
                </a:lnTo>
                <a:close/>
              </a:path>
            </a:pathLst>
          </a:custGeom>
          <a:solidFill>
            <a:srgbClr val="FFFFFF"/>
          </a:solidFill>
          <a:effectLst>
            <a:innerShdw blurRad="114300">
              <a:prstClr val="black"/>
            </a:innerShdw>
          </a:effectLst>
        </p:spPr>
        <p:txBody>
          <a:bodyPr/>
          <a:lstStyle/>
          <a:p>
            <a:pPr algn="ctr"/>
            <a:r>
              <a:rPr lang="en-US" sz="2800" spc="73" dirty="0">
                <a:solidFill>
                  <a:srgbClr val="272727"/>
                </a:solidFill>
                <a:latin typeface="Bahnschrift SemiBold" panose="020B0502040204020203" pitchFamily="34" charset="0"/>
              </a:rPr>
              <a:t>Evaluation</a:t>
            </a:r>
          </a:p>
        </p:txBody>
      </p:sp>
      <p:sp>
        <p:nvSpPr>
          <p:cNvPr id="92" name="Freeform 20">
            <a:extLst>
              <a:ext uri="{FF2B5EF4-FFF2-40B4-BE49-F238E27FC236}">
                <a16:creationId xmlns:a16="http://schemas.microsoft.com/office/drawing/2014/main" id="{2D49BB60-C6B3-4014-BD57-580ED9AE0559}"/>
              </a:ext>
            </a:extLst>
          </p:cNvPr>
          <p:cNvSpPr/>
          <p:nvPr/>
        </p:nvSpPr>
        <p:spPr>
          <a:xfrm>
            <a:off x="10736824" y="1805056"/>
            <a:ext cx="5029200" cy="8692489"/>
          </a:xfrm>
          <a:custGeom>
            <a:avLst/>
            <a:gdLst/>
            <a:ahLst/>
            <a:cxnLst/>
            <a:rect l="l" t="t" r="r" b="b"/>
            <a:pathLst>
              <a:path w="704555" h="817101">
                <a:moveTo>
                  <a:pt x="0" y="0"/>
                </a:moveTo>
                <a:lnTo>
                  <a:pt x="704555" y="0"/>
                </a:lnTo>
                <a:lnTo>
                  <a:pt x="704555" y="817101"/>
                </a:lnTo>
                <a:lnTo>
                  <a:pt x="0" y="817101"/>
                </a:lnTo>
                <a:close/>
              </a:path>
            </a:pathLst>
          </a:custGeom>
          <a:solidFill>
            <a:srgbClr val="E8EFF7"/>
          </a:solidFill>
          <a:effectLst>
            <a:outerShdw blurRad="63500" sx="102000" sy="102000" algn="ctr" rotWithShape="0">
              <a:prstClr val="black">
                <a:alpha val="40000"/>
              </a:prstClr>
            </a:outerShdw>
          </a:effectLst>
        </p:spPr>
        <p:txBody>
          <a:bodyPr/>
          <a:lstStyle/>
          <a:p>
            <a:endParaRPr lang="en-US" dirty="0"/>
          </a:p>
        </p:txBody>
      </p:sp>
      <p:sp>
        <p:nvSpPr>
          <p:cNvPr id="94" name="Freeform 44">
            <a:extLst>
              <a:ext uri="{FF2B5EF4-FFF2-40B4-BE49-F238E27FC236}">
                <a16:creationId xmlns:a16="http://schemas.microsoft.com/office/drawing/2014/main" id="{F95E3874-4DB6-4605-89D8-BCE08AA14263}"/>
              </a:ext>
            </a:extLst>
          </p:cNvPr>
          <p:cNvSpPr/>
          <p:nvPr/>
        </p:nvSpPr>
        <p:spPr>
          <a:xfrm>
            <a:off x="10755988" y="10693937"/>
            <a:ext cx="10132708" cy="3984239"/>
          </a:xfrm>
          <a:custGeom>
            <a:avLst/>
            <a:gdLst/>
            <a:ahLst/>
            <a:cxnLst/>
            <a:rect l="l" t="t" r="r" b="b"/>
            <a:pathLst>
              <a:path w="1795436" h="692828">
                <a:moveTo>
                  <a:pt x="0" y="0"/>
                </a:moveTo>
                <a:lnTo>
                  <a:pt x="1795436" y="0"/>
                </a:lnTo>
                <a:lnTo>
                  <a:pt x="1795436" y="692828"/>
                </a:lnTo>
                <a:lnTo>
                  <a:pt x="0" y="692828"/>
                </a:lnTo>
                <a:close/>
              </a:path>
            </a:pathLst>
          </a:custGeom>
          <a:solidFill>
            <a:srgbClr val="E8EFF7"/>
          </a:solidFill>
          <a:effectLst>
            <a:outerShdw blurRad="63500" sx="102000" sy="102000" algn="ctr" rotWithShape="0">
              <a:prstClr val="black">
                <a:alpha val="40000"/>
              </a:prstClr>
            </a:outerShdw>
          </a:effectLst>
        </p:spPr>
      </p:sp>
      <p:sp>
        <p:nvSpPr>
          <p:cNvPr id="95" name="Freeform 53">
            <a:extLst>
              <a:ext uri="{FF2B5EF4-FFF2-40B4-BE49-F238E27FC236}">
                <a16:creationId xmlns:a16="http://schemas.microsoft.com/office/drawing/2014/main" id="{739096C7-6987-4BA6-A33A-CC379F176CD8}"/>
              </a:ext>
            </a:extLst>
          </p:cNvPr>
          <p:cNvSpPr/>
          <p:nvPr/>
        </p:nvSpPr>
        <p:spPr>
          <a:xfrm>
            <a:off x="11296650" y="10912251"/>
            <a:ext cx="3812025" cy="489912"/>
          </a:xfrm>
          <a:custGeom>
            <a:avLst/>
            <a:gdLst/>
            <a:ahLst/>
            <a:cxnLst/>
            <a:rect l="l" t="t" r="r" b="b"/>
            <a:pathLst>
              <a:path w="662882" h="85192">
                <a:moveTo>
                  <a:pt x="0" y="0"/>
                </a:moveTo>
                <a:lnTo>
                  <a:pt x="662882" y="0"/>
                </a:lnTo>
                <a:lnTo>
                  <a:pt x="662882" y="85192"/>
                </a:lnTo>
                <a:lnTo>
                  <a:pt x="0" y="85192"/>
                </a:lnTo>
                <a:close/>
              </a:path>
            </a:pathLst>
          </a:custGeom>
          <a:solidFill>
            <a:srgbClr val="F3F7FB"/>
          </a:solidFill>
          <a:effectLst>
            <a:innerShdw blurRad="114300">
              <a:prstClr val="black"/>
            </a:innerShdw>
          </a:effectLst>
        </p:spPr>
        <p:txBody>
          <a:bodyPr/>
          <a:lstStyle/>
          <a:p>
            <a:pPr algn="ctr"/>
            <a:r>
              <a:rPr lang="en-US" sz="2800" spc="73" dirty="0">
                <a:solidFill>
                  <a:srgbClr val="272727"/>
                </a:solidFill>
                <a:latin typeface="Bahnschrift SemiBold" panose="020B0502040204020203" pitchFamily="34" charset="0"/>
              </a:rPr>
              <a:t>Development</a:t>
            </a:r>
          </a:p>
          <a:p>
            <a:endParaRPr lang="en-US" sz="2000" spc="73" dirty="0">
              <a:solidFill>
                <a:srgbClr val="272727"/>
              </a:solidFill>
              <a:latin typeface="Agrandir Wide Medium Bold" panose="020B0604020202020204" charset="0"/>
            </a:endParaRPr>
          </a:p>
          <a:p>
            <a:endParaRPr lang="en-US" sz="2200" b="1" dirty="0">
              <a:latin typeface="Bahnschrift Condensed" panose="020B0502040204020203" pitchFamily="34" charset="0"/>
            </a:endParaRPr>
          </a:p>
        </p:txBody>
      </p:sp>
      <p:grpSp>
        <p:nvGrpSpPr>
          <p:cNvPr id="102" name="Group 101">
            <a:extLst>
              <a:ext uri="{FF2B5EF4-FFF2-40B4-BE49-F238E27FC236}">
                <a16:creationId xmlns:a16="http://schemas.microsoft.com/office/drawing/2014/main" id="{3662BAA1-C1DF-49B5-B8C7-CA66D9A3180B}"/>
              </a:ext>
            </a:extLst>
          </p:cNvPr>
          <p:cNvGrpSpPr/>
          <p:nvPr/>
        </p:nvGrpSpPr>
        <p:grpSpPr>
          <a:xfrm>
            <a:off x="424222" y="1817715"/>
            <a:ext cx="5029200" cy="4290985"/>
            <a:chOff x="476243" y="2860102"/>
            <a:chExt cx="5029200" cy="3472694"/>
          </a:xfrm>
        </p:grpSpPr>
        <p:sp>
          <p:nvSpPr>
            <p:cNvPr id="77" name="Freeform 20">
              <a:extLst>
                <a:ext uri="{FF2B5EF4-FFF2-40B4-BE49-F238E27FC236}">
                  <a16:creationId xmlns:a16="http://schemas.microsoft.com/office/drawing/2014/main" id="{993FDEB0-8695-4AB8-A720-6B4E53AC342C}"/>
                </a:ext>
              </a:extLst>
            </p:cNvPr>
            <p:cNvSpPr/>
            <p:nvPr/>
          </p:nvSpPr>
          <p:spPr>
            <a:xfrm>
              <a:off x="476243" y="2860102"/>
              <a:ext cx="5029200" cy="3272238"/>
            </a:xfrm>
            <a:custGeom>
              <a:avLst/>
              <a:gdLst/>
              <a:ahLst/>
              <a:cxnLst/>
              <a:rect l="l" t="t" r="r" b="b"/>
              <a:pathLst>
                <a:path w="704555" h="817101">
                  <a:moveTo>
                    <a:pt x="0" y="0"/>
                  </a:moveTo>
                  <a:lnTo>
                    <a:pt x="704555" y="0"/>
                  </a:lnTo>
                  <a:lnTo>
                    <a:pt x="704555" y="817101"/>
                  </a:lnTo>
                  <a:lnTo>
                    <a:pt x="0" y="817101"/>
                  </a:lnTo>
                  <a:close/>
                </a:path>
              </a:pathLst>
            </a:custGeom>
            <a:solidFill>
              <a:srgbClr val="E8EFF7"/>
            </a:solidFill>
            <a:effectLst>
              <a:outerShdw blurRad="63500" sx="102000" sy="102000" algn="ctr" rotWithShape="0">
                <a:prstClr val="black">
                  <a:alpha val="40000"/>
                </a:prstClr>
              </a:outerShdw>
            </a:effectLst>
          </p:spPr>
          <p:txBody>
            <a:bodyPr/>
            <a:lstStyle/>
            <a:p>
              <a:endParaRPr lang="en-US" dirty="0"/>
            </a:p>
          </p:txBody>
        </p:sp>
        <p:sp>
          <p:nvSpPr>
            <p:cNvPr id="78" name="TextBox 58">
              <a:extLst>
                <a:ext uri="{FF2B5EF4-FFF2-40B4-BE49-F238E27FC236}">
                  <a16:creationId xmlns:a16="http://schemas.microsoft.com/office/drawing/2014/main" id="{E44B8F01-E8EA-4515-9281-5B93CC04E514}"/>
                </a:ext>
              </a:extLst>
            </p:cNvPr>
            <p:cNvSpPr txBox="1"/>
            <p:nvPr/>
          </p:nvSpPr>
          <p:spPr>
            <a:xfrm>
              <a:off x="602620" y="3522286"/>
              <a:ext cx="4752211" cy="2810510"/>
            </a:xfrm>
            <a:prstGeom prst="rect">
              <a:avLst/>
            </a:prstGeom>
            <a:noFill/>
          </p:spPr>
          <p:txBody>
            <a:bodyPr wrap="square" lIns="0" tIns="0" rIns="0" bIns="0" rtlCol="0" anchor="t">
              <a:spAutoFit/>
            </a:bodyPr>
            <a:lstStyle/>
            <a:p>
              <a:pPr algn="justLow">
                <a:lnSpc>
                  <a:spcPts val="2596"/>
                </a:lnSpc>
              </a:pPr>
              <a:r>
                <a:rPr lang="en-US" sz="2500" dirty="0">
                  <a:latin typeface="Bahnschrift Condensed" panose="020B0502040204020203" pitchFamily="34" charset="0"/>
                </a:rPr>
                <a:t>A computer is a critical life need like food and water and we cannot imagine our life without the computer because our all knowledge, activities, works, memories, history, and lifestyles are managed and stored by the computer, in the work area it facilitates and manage many tasks very fast and in an organized way. </a:t>
              </a:r>
            </a:p>
          </p:txBody>
        </p:sp>
        <p:sp>
          <p:nvSpPr>
            <p:cNvPr id="97" name="Freeform 26">
              <a:extLst>
                <a:ext uri="{FF2B5EF4-FFF2-40B4-BE49-F238E27FC236}">
                  <a16:creationId xmlns:a16="http://schemas.microsoft.com/office/drawing/2014/main" id="{5400465A-A38F-40BB-A6B9-B4EF403D11F6}"/>
                </a:ext>
              </a:extLst>
            </p:cNvPr>
            <p:cNvSpPr/>
            <p:nvPr/>
          </p:nvSpPr>
          <p:spPr>
            <a:xfrm>
              <a:off x="861903" y="3049677"/>
              <a:ext cx="4114800" cy="396486"/>
            </a:xfrm>
            <a:custGeom>
              <a:avLst/>
              <a:gdLst/>
              <a:ahLst/>
              <a:cxnLst/>
              <a:rect l="l" t="t" r="r" b="b"/>
              <a:pathLst>
                <a:path w="662882" h="85192">
                  <a:moveTo>
                    <a:pt x="0" y="0"/>
                  </a:moveTo>
                  <a:lnTo>
                    <a:pt x="662882" y="0"/>
                  </a:lnTo>
                  <a:lnTo>
                    <a:pt x="662882" y="85192"/>
                  </a:lnTo>
                  <a:lnTo>
                    <a:pt x="0" y="85192"/>
                  </a:lnTo>
                  <a:close/>
                </a:path>
              </a:pathLst>
            </a:custGeom>
            <a:solidFill>
              <a:srgbClr val="F3F7FB"/>
            </a:solidFill>
            <a:effectLst>
              <a:innerShdw blurRad="114300">
                <a:prstClr val="black"/>
              </a:innerShdw>
            </a:effectLst>
          </p:spPr>
          <p:txBody>
            <a:bodyPr/>
            <a:lstStyle/>
            <a:p>
              <a:pPr algn="ctr"/>
              <a:r>
                <a:rPr lang="en-US" sz="2800" b="1" spc="73" dirty="0">
                  <a:solidFill>
                    <a:srgbClr val="272727"/>
                  </a:solidFill>
                  <a:latin typeface="Bahnschrift SemiBold" panose="020B0502040204020203" pitchFamily="34" charset="0"/>
                  <a:cs typeface="Arial" panose="020B0604020202020204" pitchFamily="34" charset="0"/>
                </a:rPr>
                <a:t>Introduction</a:t>
              </a:r>
              <a:endParaRPr lang="en-US" dirty="0"/>
            </a:p>
          </p:txBody>
        </p:sp>
      </p:grpSp>
      <p:sp>
        <p:nvSpPr>
          <p:cNvPr id="112" name="Freeform 20">
            <a:extLst>
              <a:ext uri="{FF2B5EF4-FFF2-40B4-BE49-F238E27FC236}">
                <a16:creationId xmlns:a16="http://schemas.microsoft.com/office/drawing/2014/main" id="{DC381D4B-9BB6-4ECB-8CC5-A003113165D1}"/>
              </a:ext>
            </a:extLst>
          </p:cNvPr>
          <p:cNvSpPr/>
          <p:nvPr/>
        </p:nvSpPr>
        <p:spPr>
          <a:xfrm>
            <a:off x="424222" y="5956300"/>
            <a:ext cx="5029200" cy="4561507"/>
          </a:xfrm>
          <a:custGeom>
            <a:avLst/>
            <a:gdLst/>
            <a:ahLst/>
            <a:cxnLst/>
            <a:rect l="l" t="t" r="r" b="b"/>
            <a:pathLst>
              <a:path w="704555" h="817101">
                <a:moveTo>
                  <a:pt x="0" y="0"/>
                </a:moveTo>
                <a:lnTo>
                  <a:pt x="704555" y="0"/>
                </a:lnTo>
                <a:lnTo>
                  <a:pt x="704555" y="817101"/>
                </a:lnTo>
                <a:lnTo>
                  <a:pt x="0" y="817101"/>
                </a:lnTo>
                <a:close/>
              </a:path>
            </a:pathLst>
          </a:custGeom>
          <a:solidFill>
            <a:srgbClr val="E8EFF7"/>
          </a:solidFill>
          <a:effectLst>
            <a:outerShdw blurRad="63500" sx="102000" sy="102000" algn="ctr" rotWithShape="0">
              <a:prstClr val="black">
                <a:alpha val="40000"/>
              </a:prstClr>
            </a:outerShdw>
          </a:effectLst>
        </p:spPr>
        <p:txBody>
          <a:bodyPr/>
          <a:lstStyle/>
          <a:p>
            <a:endParaRPr lang="en-US" dirty="0"/>
          </a:p>
        </p:txBody>
      </p:sp>
      <p:sp>
        <p:nvSpPr>
          <p:cNvPr id="113" name="Freeform 26">
            <a:extLst>
              <a:ext uri="{FF2B5EF4-FFF2-40B4-BE49-F238E27FC236}">
                <a16:creationId xmlns:a16="http://schemas.microsoft.com/office/drawing/2014/main" id="{5345AD66-377C-4723-8A3C-E4DCCD332ABC}"/>
              </a:ext>
            </a:extLst>
          </p:cNvPr>
          <p:cNvSpPr/>
          <p:nvPr/>
        </p:nvSpPr>
        <p:spPr>
          <a:xfrm>
            <a:off x="962739" y="6155892"/>
            <a:ext cx="4114800" cy="484901"/>
          </a:xfrm>
          <a:custGeom>
            <a:avLst/>
            <a:gdLst/>
            <a:ahLst/>
            <a:cxnLst/>
            <a:rect l="l" t="t" r="r" b="b"/>
            <a:pathLst>
              <a:path w="662882" h="85192">
                <a:moveTo>
                  <a:pt x="0" y="0"/>
                </a:moveTo>
                <a:lnTo>
                  <a:pt x="662882" y="0"/>
                </a:lnTo>
                <a:lnTo>
                  <a:pt x="662882" y="85192"/>
                </a:lnTo>
                <a:lnTo>
                  <a:pt x="0" y="85192"/>
                </a:lnTo>
                <a:close/>
              </a:path>
            </a:pathLst>
          </a:custGeom>
          <a:solidFill>
            <a:srgbClr val="F3F7FB"/>
          </a:solidFill>
          <a:effectLst>
            <a:innerShdw blurRad="114300">
              <a:prstClr val="black"/>
            </a:innerShdw>
          </a:effectLst>
        </p:spPr>
        <p:txBody>
          <a:bodyPr/>
          <a:lstStyle/>
          <a:p>
            <a:pPr algn="ctr"/>
            <a:r>
              <a:rPr lang="en-US" sz="2800" b="1" spc="73" dirty="0">
                <a:solidFill>
                  <a:srgbClr val="272727"/>
                </a:solidFill>
                <a:latin typeface="Bahnschrift SemiBold" panose="020B0502040204020203" pitchFamily="34" charset="0"/>
                <a:cs typeface="Arial" panose="020B0604020202020204" pitchFamily="34" charset="0"/>
              </a:rPr>
              <a:t>Problem Statement</a:t>
            </a:r>
          </a:p>
          <a:p>
            <a:pPr algn="ctr"/>
            <a:endParaRPr lang="en-US" dirty="0"/>
          </a:p>
        </p:txBody>
      </p:sp>
      <p:pic>
        <p:nvPicPr>
          <p:cNvPr id="115" name="Picture 114" descr="Sign In">
            <a:extLst>
              <a:ext uri="{FF2B5EF4-FFF2-40B4-BE49-F238E27FC236}">
                <a16:creationId xmlns:a16="http://schemas.microsoft.com/office/drawing/2014/main" id="{A0CD03C0-7363-46C6-8F79-642D41E04DD5}"/>
              </a:ext>
            </a:extLst>
          </p:cNvPr>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7915333" y="31380"/>
            <a:ext cx="2906317" cy="819520"/>
          </a:xfrm>
          <a:prstGeom prst="rect">
            <a:avLst/>
          </a:prstGeom>
          <a:noFill/>
          <a:ln>
            <a:noFill/>
          </a:ln>
        </p:spPr>
      </p:pic>
      <p:sp>
        <p:nvSpPr>
          <p:cNvPr id="116" name="Rectangle 115">
            <a:extLst>
              <a:ext uri="{FF2B5EF4-FFF2-40B4-BE49-F238E27FC236}">
                <a16:creationId xmlns:a16="http://schemas.microsoft.com/office/drawing/2014/main" id="{443066CA-774C-4D7E-BA44-EC1C87B0C6AD}"/>
              </a:ext>
            </a:extLst>
          </p:cNvPr>
          <p:cNvSpPr/>
          <p:nvPr/>
        </p:nvSpPr>
        <p:spPr>
          <a:xfrm>
            <a:off x="600839" y="6693993"/>
            <a:ext cx="4897104" cy="4062907"/>
          </a:xfrm>
          <a:prstGeom prst="rect">
            <a:avLst/>
          </a:prstGeom>
        </p:spPr>
        <p:txBody>
          <a:bodyPr wrap="square">
            <a:spAutoFit/>
          </a:bodyPr>
          <a:lstStyle/>
          <a:p>
            <a:pPr algn="justLow">
              <a:lnSpc>
                <a:spcPts val="2596"/>
              </a:lnSpc>
            </a:pPr>
            <a:r>
              <a:rPr lang="en-US" sz="2400" dirty="0">
                <a:latin typeface="Bahnschrift Condensed" panose="020B0502040204020203" pitchFamily="34" charset="0"/>
              </a:rPr>
              <a:t>In previous people used papers to classify products then they used some basic computers software to manage it but in case of using images as products description we need something different to use computer to solve this problem, our thoughts turns quickly to computer vision or machine learning techniques to help us to work with image classification. So, in our project we will work on deep learning project to help us in Sports products multi-class classification problem.</a:t>
            </a:r>
          </a:p>
          <a:p>
            <a:pPr algn="justLow">
              <a:lnSpc>
                <a:spcPts val="2596"/>
              </a:lnSpc>
            </a:pPr>
            <a:endParaRPr lang="en-US" sz="2000" dirty="0">
              <a:latin typeface="Bahnschrift Condensed" panose="020B0502040204020203" pitchFamily="34" charset="0"/>
            </a:endParaRPr>
          </a:p>
        </p:txBody>
      </p:sp>
      <p:sp>
        <p:nvSpPr>
          <p:cNvPr id="117" name="Rectangle 116">
            <a:extLst>
              <a:ext uri="{FF2B5EF4-FFF2-40B4-BE49-F238E27FC236}">
                <a16:creationId xmlns:a16="http://schemas.microsoft.com/office/drawing/2014/main" id="{E4CBA68C-64B9-43D7-904A-794215123CB6}"/>
              </a:ext>
            </a:extLst>
          </p:cNvPr>
          <p:cNvSpPr/>
          <p:nvPr/>
        </p:nvSpPr>
        <p:spPr>
          <a:xfrm>
            <a:off x="5911857" y="2788035"/>
            <a:ext cx="4450927" cy="1759456"/>
          </a:xfrm>
          <a:prstGeom prst="rect">
            <a:avLst/>
          </a:prstGeom>
        </p:spPr>
        <p:txBody>
          <a:bodyPr wrap="square">
            <a:spAutoFit/>
          </a:bodyPr>
          <a:lstStyle/>
          <a:p>
            <a:pPr algn="justLow">
              <a:lnSpc>
                <a:spcPts val="2596"/>
              </a:lnSpc>
            </a:pPr>
            <a:r>
              <a:rPr lang="en-US" sz="2400" dirty="0">
                <a:latin typeface="Bahnschrift Condensed" panose="020B0502040204020203" pitchFamily="34" charset="0"/>
              </a:rPr>
              <a:t>How to collect the data set:</a:t>
            </a:r>
          </a:p>
          <a:p>
            <a:pPr marL="342900" indent="-342900" algn="justLow">
              <a:lnSpc>
                <a:spcPts val="2596"/>
              </a:lnSpc>
              <a:buFontTx/>
              <a:buChar char="-"/>
            </a:pPr>
            <a:r>
              <a:rPr lang="en-US" sz="2400" dirty="0">
                <a:latin typeface="Bahnschrift Condensed" panose="020B0502040204020203" pitchFamily="34" charset="0"/>
              </a:rPr>
              <a:t>First, use an online website to collect images of sports tools.</a:t>
            </a:r>
          </a:p>
          <a:p>
            <a:pPr marL="342900" indent="-342900" algn="justLow">
              <a:lnSpc>
                <a:spcPts val="2596"/>
              </a:lnSpc>
              <a:buFontTx/>
              <a:buChar char="-"/>
            </a:pPr>
            <a:r>
              <a:rPr lang="en-US" sz="2400" dirty="0">
                <a:latin typeface="Bahnschrift Condensed" panose="020B0502040204020203" pitchFamily="34" charset="0"/>
              </a:rPr>
              <a:t>Second, segment the downloaded images into 11 classes.</a:t>
            </a:r>
            <a:endParaRPr lang="en-US" sz="2000" dirty="0">
              <a:latin typeface="Bahnschrift Condensed" panose="020B0502040204020203" pitchFamily="34" charset="0"/>
            </a:endParaRPr>
          </a:p>
        </p:txBody>
      </p:sp>
      <p:grpSp>
        <p:nvGrpSpPr>
          <p:cNvPr id="183" name="Group 182">
            <a:extLst>
              <a:ext uri="{FF2B5EF4-FFF2-40B4-BE49-F238E27FC236}">
                <a16:creationId xmlns:a16="http://schemas.microsoft.com/office/drawing/2014/main" id="{3665B48B-7920-40B4-8707-0E30041B97B6}"/>
              </a:ext>
            </a:extLst>
          </p:cNvPr>
          <p:cNvGrpSpPr/>
          <p:nvPr/>
        </p:nvGrpSpPr>
        <p:grpSpPr>
          <a:xfrm>
            <a:off x="6061799" y="4701142"/>
            <a:ext cx="4300985" cy="4045679"/>
            <a:chOff x="5972814" y="4287459"/>
            <a:chExt cx="4557009" cy="3410288"/>
          </a:xfrm>
          <a:scene3d>
            <a:camera prst="orthographicFront">
              <a:rot lat="0" lon="0" rev="0"/>
            </a:camera>
            <a:lightRig rig="glow" dir="t">
              <a:rot lat="0" lon="0" rev="4800000"/>
            </a:lightRig>
          </a:scene3d>
        </p:grpSpPr>
        <p:grpSp>
          <p:nvGrpSpPr>
            <p:cNvPr id="133" name="Group 132">
              <a:extLst>
                <a:ext uri="{FF2B5EF4-FFF2-40B4-BE49-F238E27FC236}">
                  <a16:creationId xmlns:a16="http://schemas.microsoft.com/office/drawing/2014/main" id="{40A00FE0-C823-4E73-8ACE-159F888BB2FE}"/>
                </a:ext>
              </a:extLst>
            </p:cNvPr>
            <p:cNvGrpSpPr/>
            <p:nvPr/>
          </p:nvGrpSpPr>
          <p:grpSpPr>
            <a:xfrm>
              <a:off x="6015733" y="4287459"/>
              <a:ext cx="4492889" cy="1106469"/>
              <a:chOff x="6015733" y="4287459"/>
              <a:chExt cx="4492889" cy="1106469"/>
            </a:xfrm>
          </p:grpSpPr>
          <p:pic>
            <p:nvPicPr>
              <p:cNvPr id="120" name="Picture 119">
                <a:extLst>
                  <a:ext uri="{FF2B5EF4-FFF2-40B4-BE49-F238E27FC236}">
                    <a16:creationId xmlns:a16="http://schemas.microsoft.com/office/drawing/2014/main" id="{C3F15BEE-01F9-45A0-AE70-E32FA37BD638}"/>
                  </a:ext>
                </a:extLst>
              </p:cNvPr>
              <p:cNvPicPr>
                <a:picLocks noChangeAspect="1"/>
              </p:cNvPicPr>
              <p:nvPr/>
            </p:nvPicPr>
            <p:blipFill>
              <a:blip r:embed="rId8" cstate="print">
                <a:extLst>
                  <a:ext uri="{BEBA8EAE-BF5A-486C-A8C5-ECC9F3942E4B}">
                    <a14:imgProps xmlns:a14="http://schemas.microsoft.com/office/drawing/2010/main">
                      <a14:imgLayer r:embed="rId9">
                        <a14:imgEffect>
                          <a14:backgroundRemoval t="6667" b="92889" l="4889" r="94222">
                            <a14:foregroundMark x1="10667" y1="39556" x2="10667" y2="45333"/>
                            <a14:foregroundMark x1="11111" y1="43556" x2="12444" y2="56444"/>
                            <a14:foregroundMark x1="8444" y1="62667" x2="13778" y2="63111"/>
                            <a14:foregroundMark x1="8444" y1="60889" x2="5333" y2="51556"/>
                            <a14:foregroundMark x1="42222" y1="92889" x2="52889" y2="92000"/>
                            <a14:foregroundMark x1="87111" y1="58667" x2="88000" y2="49778"/>
                            <a14:foregroundMark x1="88444" y1="53778" x2="88444" y2="45333"/>
                            <a14:foregroundMark x1="59111" y1="11111" x2="46667" y2="10222"/>
                            <a14:foregroundMark x1="51556" y1="8889" x2="47111" y2="7111"/>
                            <a14:foregroundMark x1="94222" y1="55111" x2="94222" y2="50222"/>
                          </a14:backgroundRemoval>
                        </a14:imgEffect>
                      </a14:imgLayer>
                    </a14:imgProps>
                  </a:ext>
                  <a:ext uri="{28A0092B-C50C-407E-A947-70E740481C1C}">
                    <a14:useLocalDpi xmlns:a14="http://schemas.microsoft.com/office/drawing/2010/main" val="0"/>
                  </a:ext>
                </a:extLst>
              </a:blip>
              <a:stretch>
                <a:fillRect/>
              </a:stretch>
            </p:blipFill>
            <p:spPr>
              <a:xfrm>
                <a:off x="6015733" y="4313640"/>
                <a:ext cx="722470" cy="722470"/>
              </a:xfrm>
              <a:prstGeom prst="rect">
                <a:avLst/>
              </a:prstGeom>
              <a:ln>
                <a:noFill/>
              </a:ln>
              <a:effectLst>
                <a:outerShdw blurRad="190500" dist="228600" dir="2700000" algn="ctr">
                  <a:srgbClr val="000000">
                    <a:alpha val="30000"/>
                  </a:srgbClr>
                </a:outerShdw>
              </a:effectLst>
              <a:sp3d prstMaterial="matte">
                <a:bevelT w="127000" h="63500"/>
              </a:sp3d>
            </p:spPr>
          </p:pic>
          <p:sp>
            <p:nvSpPr>
              <p:cNvPr id="121" name="Rectangle 120">
                <a:extLst>
                  <a:ext uri="{FF2B5EF4-FFF2-40B4-BE49-F238E27FC236}">
                    <a16:creationId xmlns:a16="http://schemas.microsoft.com/office/drawing/2014/main" id="{D9A3207F-FDB3-4D39-83F8-5C7F2C3D042B}"/>
                  </a:ext>
                </a:extLst>
              </p:cNvPr>
              <p:cNvSpPr/>
              <p:nvPr/>
            </p:nvSpPr>
            <p:spPr>
              <a:xfrm>
                <a:off x="6067343" y="4957975"/>
                <a:ext cx="602829" cy="379399"/>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Ball</a:t>
                </a:r>
              </a:p>
            </p:txBody>
          </p:sp>
          <p:pic>
            <p:nvPicPr>
              <p:cNvPr id="125" name="Picture 124">
                <a:extLst>
                  <a:ext uri="{FF2B5EF4-FFF2-40B4-BE49-F238E27FC236}">
                    <a16:creationId xmlns:a16="http://schemas.microsoft.com/office/drawing/2014/main" id="{9B8D157A-1B9D-4C0D-99A3-488668B9950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870855" y="4287459"/>
                <a:ext cx="722376" cy="722376"/>
              </a:xfrm>
              <a:prstGeom prst="rect">
                <a:avLst/>
              </a:prstGeom>
              <a:ln>
                <a:noFill/>
              </a:ln>
              <a:effectLst>
                <a:outerShdw blurRad="190500" dist="228600" dir="2700000" algn="ctr">
                  <a:srgbClr val="000000">
                    <a:alpha val="30000"/>
                  </a:srgbClr>
                </a:outerShdw>
              </a:effectLst>
              <a:sp3d prstMaterial="matte">
                <a:bevelT w="127000" h="63500"/>
              </a:sp3d>
            </p:spPr>
          </p:pic>
          <p:sp>
            <p:nvSpPr>
              <p:cNvPr id="126" name="Rectangle 125">
                <a:extLst>
                  <a:ext uri="{FF2B5EF4-FFF2-40B4-BE49-F238E27FC236}">
                    <a16:creationId xmlns:a16="http://schemas.microsoft.com/office/drawing/2014/main" id="{A60A251B-FA72-4B77-8B12-5B7FE64B343E}"/>
                  </a:ext>
                </a:extLst>
              </p:cNvPr>
              <p:cNvSpPr/>
              <p:nvPr/>
            </p:nvSpPr>
            <p:spPr>
              <a:xfrm>
                <a:off x="6724650" y="4965700"/>
                <a:ext cx="1288290" cy="379399"/>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Baseball bat</a:t>
                </a:r>
              </a:p>
            </p:txBody>
          </p:sp>
          <p:pic>
            <p:nvPicPr>
              <p:cNvPr id="128" name="Picture 127">
                <a:extLst>
                  <a:ext uri="{FF2B5EF4-FFF2-40B4-BE49-F238E27FC236}">
                    <a16:creationId xmlns:a16="http://schemas.microsoft.com/office/drawing/2014/main" id="{9896682E-22A3-43D8-A1DA-B850EB39D0CB}"/>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805718" y="4310365"/>
                <a:ext cx="1013026" cy="722376"/>
              </a:xfrm>
              <a:prstGeom prst="rect">
                <a:avLst/>
              </a:prstGeom>
              <a:ln>
                <a:noFill/>
              </a:ln>
              <a:effectLst>
                <a:outerShdw blurRad="190500" dist="228600" dir="2700000" algn="ctr">
                  <a:srgbClr val="000000">
                    <a:alpha val="30000"/>
                  </a:srgbClr>
                </a:outerShdw>
              </a:effectLst>
              <a:sp3d prstMaterial="matte">
                <a:bevelT w="127000" h="63500"/>
              </a:sp3d>
            </p:spPr>
          </p:pic>
          <p:sp>
            <p:nvSpPr>
              <p:cNvPr id="129" name="Rectangle 128">
                <a:extLst>
                  <a:ext uri="{FF2B5EF4-FFF2-40B4-BE49-F238E27FC236}">
                    <a16:creationId xmlns:a16="http://schemas.microsoft.com/office/drawing/2014/main" id="{C688AB27-419D-47B5-B8F1-E428BFA244F1}"/>
                  </a:ext>
                </a:extLst>
              </p:cNvPr>
              <p:cNvSpPr/>
              <p:nvPr/>
            </p:nvSpPr>
            <p:spPr>
              <a:xfrm>
                <a:off x="7868880" y="4998118"/>
                <a:ext cx="1288290" cy="384657"/>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Baseball Gloves</a:t>
                </a:r>
              </a:p>
            </p:txBody>
          </p:sp>
          <p:pic>
            <p:nvPicPr>
              <p:cNvPr id="131" name="Picture 130">
                <a:extLst>
                  <a:ext uri="{FF2B5EF4-FFF2-40B4-BE49-F238E27FC236}">
                    <a16:creationId xmlns:a16="http://schemas.microsoft.com/office/drawing/2014/main" id="{989D0840-6E48-4273-9F40-13728551A11D}"/>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9319350" y="4309298"/>
                <a:ext cx="223087" cy="722376"/>
              </a:xfrm>
              <a:prstGeom prst="rect">
                <a:avLst/>
              </a:prstGeom>
              <a:ln>
                <a:noFill/>
              </a:ln>
              <a:effectLst>
                <a:outerShdw blurRad="190500" dist="228600" dir="2700000" algn="ctr">
                  <a:srgbClr val="000000">
                    <a:alpha val="30000"/>
                  </a:srgbClr>
                </a:outerShdw>
              </a:effectLst>
              <a:sp3d prstMaterial="matte">
                <a:bevelT w="127000" h="63500"/>
              </a:sp3d>
            </p:spPr>
          </p:pic>
          <p:sp>
            <p:nvSpPr>
              <p:cNvPr id="132" name="Rectangle 131">
                <a:extLst>
                  <a:ext uri="{FF2B5EF4-FFF2-40B4-BE49-F238E27FC236}">
                    <a16:creationId xmlns:a16="http://schemas.microsoft.com/office/drawing/2014/main" id="{FD136102-F88A-4FAC-996F-35894E2AD448}"/>
                  </a:ext>
                </a:extLst>
              </p:cNvPr>
              <p:cNvSpPr/>
              <p:nvPr/>
            </p:nvSpPr>
            <p:spPr>
              <a:xfrm>
                <a:off x="9220332" y="5009271"/>
                <a:ext cx="1288290" cy="384657"/>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Bowling bin</a:t>
                </a:r>
              </a:p>
            </p:txBody>
          </p:sp>
        </p:grpSp>
        <p:sp>
          <p:nvSpPr>
            <p:cNvPr id="150" name="Rectangle 149">
              <a:extLst>
                <a:ext uri="{FF2B5EF4-FFF2-40B4-BE49-F238E27FC236}">
                  <a16:creationId xmlns:a16="http://schemas.microsoft.com/office/drawing/2014/main" id="{90A9A50A-47DD-4497-8F10-13248AD272B8}"/>
                </a:ext>
              </a:extLst>
            </p:cNvPr>
            <p:cNvSpPr/>
            <p:nvPr/>
          </p:nvSpPr>
          <p:spPr>
            <a:xfrm>
              <a:off x="6987058" y="6105020"/>
              <a:ext cx="776699" cy="384657"/>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Dumb bell</a:t>
              </a:r>
            </a:p>
          </p:txBody>
        </p:sp>
        <p:grpSp>
          <p:nvGrpSpPr>
            <p:cNvPr id="163" name="Group 162">
              <a:extLst>
                <a:ext uri="{FF2B5EF4-FFF2-40B4-BE49-F238E27FC236}">
                  <a16:creationId xmlns:a16="http://schemas.microsoft.com/office/drawing/2014/main" id="{2AB9EAEB-2B08-4687-B4AF-5FE60D93B292}"/>
                </a:ext>
              </a:extLst>
            </p:cNvPr>
            <p:cNvGrpSpPr/>
            <p:nvPr/>
          </p:nvGrpSpPr>
          <p:grpSpPr>
            <a:xfrm>
              <a:off x="5972814" y="5361288"/>
              <a:ext cx="4557009" cy="1160199"/>
              <a:chOff x="5972814" y="5361288"/>
              <a:chExt cx="4557009" cy="1160199"/>
            </a:xfrm>
          </p:grpSpPr>
          <p:grpSp>
            <p:nvGrpSpPr>
              <p:cNvPr id="134" name="Group 133">
                <a:extLst>
                  <a:ext uri="{FF2B5EF4-FFF2-40B4-BE49-F238E27FC236}">
                    <a16:creationId xmlns:a16="http://schemas.microsoft.com/office/drawing/2014/main" id="{2D1D5445-F382-4186-A2F7-C2DBBE11375C}"/>
                  </a:ext>
                </a:extLst>
              </p:cNvPr>
              <p:cNvGrpSpPr/>
              <p:nvPr/>
            </p:nvGrpSpPr>
            <p:grpSpPr>
              <a:xfrm>
                <a:off x="5972814" y="6086464"/>
                <a:ext cx="4557009" cy="435023"/>
                <a:chOff x="5951613" y="4958905"/>
                <a:chExt cx="4557009" cy="435023"/>
              </a:xfrm>
            </p:grpSpPr>
            <p:sp>
              <p:nvSpPr>
                <p:cNvPr id="136" name="Rectangle 135">
                  <a:extLst>
                    <a:ext uri="{FF2B5EF4-FFF2-40B4-BE49-F238E27FC236}">
                      <a16:creationId xmlns:a16="http://schemas.microsoft.com/office/drawing/2014/main" id="{36918E8F-FCEA-43C3-AEB2-E8CE043F13E0}"/>
                    </a:ext>
                  </a:extLst>
                </p:cNvPr>
                <p:cNvSpPr/>
                <p:nvPr/>
              </p:nvSpPr>
              <p:spPr>
                <a:xfrm>
                  <a:off x="5951613" y="4958905"/>
                  <a:ext cx="1181446" cy="384657"/>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Boxing Gloves</a:t>
                  </a:r>
                </a:p>
              </p:txBody>
            </p:sp>
            <p:sp>
              <p:nvSpPr>
                <p:cNvPr id="138" name="Rectangle 137">
                  <a:extLst>
                    <a:ext uri="{FF2B5EF4-FFF2-40B4-BE49-F238E27FC236}">
                      <a16:creationId xmlns:a16="http://schemas.microsoft.com/office/drawing/2014/main" id="{BFE8F41F-945B-4009-922D-351C6B2C01AC}"/>
                    </a:ext>
                  </a:extLst>
                </p:cNvPr>
                <p:cNvSpPr/>
                <p:nvPr/>
              </p:nvSpPr>
              <p:spPr>
                <a:xfrm>
                  <a:off x="7161867" y="4960291"/>
                  <a:ext cx="1288290" cy="395236"/>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endParaRPr lang="en-US" sz="1600" dirty="0">
                    <a:latin typeface="Bahnschrift Condensed" panose="020B0502040204020203" pitchFamily="34" charset="0"/>
                  </a:endParaRPr>
                </a:p>
              </p:txBody>
            </p:sp>
            <p:sp>
              <p:nvSpPr>
                <p:cNvPr id="140" name="Rectangle 139">
                  <a:extLst>
                    <a:ext uri="{FF2B5EF4-FFF2-40B4-BE49-F238E27FC236}">
                      <a16:creationId xmlns:a16="http://schemas.microsoft.com/office/drawing/2014/main" id="{EF2AD277-4130-4FC5-B0EF-798CC1BF5F1B}"/>
                    </a:ext>
                  </a:extLst>
                </p:cNvPr>
                <p:cNvSpPr/>
                <p:nvPr/>
              </p:nvSpPr>
              <p:spPr>
                <a:xfrm>
                  <a:off x="7868880" y="4998118"/>
                  <a:ext cx="1288290" cy="384657"/>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Football Helmets</a:t>
                  </a:r>
                </a:p>
              </p:txBody>
            </p:sp>
            <p:sp>
              <p:nvSpPr>
                <p:cNvPr id="142" name="Rectangle 141">
                  <a:extLst>
                    <a:ext uri="{FF2B5EF4-FFF2-40B4-BE49-F238E27FC236}">
                      <a16:creationId xmlns:a16="http://schemas.microsoft.com/office/drawing/2014/main" id="{01EE4E9B-D5F2-4C55-B7E8-798AF43E7DCF}"/>
                    </a:ext>
                  </a:extLst>
                </p:cNvPr>
                <p:cNvSpPr/>
                <p:nvPr/>
              </p:nvSpPr>
              <p:spPr>
                <a:xfrm>
                  <a:off x="9220332" y="5009271"/>
                  <a:ext cx="1288290" cy="384657"/>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Racket</a:t>
                  </a:r>
                </a:p>
              </p:txBody>
            </p:sp>
          </p:grpSp>
          <p:pic>
            <p:nvPicPr>
              <p:cNvPr id="146" name="Picture 145">
                <a:extLst>
                  <a:ext uri="{FF2B5EF4-FFF2-40B4-BE49-F238E27FC236}">
                    <a16:creationId xmlns:a16="http://schemas.microsoft.com/office/drawing/2014/main" id="{FE0E78F8-F9FF-44E7-BD43-A0914FB47CEF}"/>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007569" y="5361288"/>
                <a:ext cx="722376" cy="722376"/>
              </a:xfrm>
              <a:prstGeom prst="rect">
                <a:avLst/>
              </a:prstGeom>
              <a:ln>
                <a:noFill/>
              </a:ln>
              <a:effectLst>
                <a:outerShdw blurRad="190500" dist="228600" dir="2700000" algn="ctr">
                  <a:srgbClr val="000000">
                    <a:alpha val="30000"/>
                  </a:srgbClr>
                </a:outerShdw>
              </a:effectLst>
              <a:sp3d prstMaterial="matte">
                <a:bevelT w="127000" h="63500"/>
              </a:sp3d>
            </p:spPr>
          </p:pic>
          <p:pic>
            <p:nvPicPr>
              <p:cNvPr id="149" name="Picture 148">
                <a:extLst>
                  <a:ext uri="{FF2B5EF4-FFF2-40B4-BE49-F238E27FC236}">
                    <a16:creationId xmlns:a16="http://schemas.microsoft.com/office/drawing/2014/main" id="{E72D7D34-1D03-4C57-A363-B2657CD11CC0}"/>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6871717" y="5393928"/>
                <a:ext cx="722376" cy="722376"/>
              </a:xfrm>
              <a:prstGeom prst="rect">
                <a:avLst/>
              </a:prstGeom>
              <a:ln>
                <a:noFill/>
              </a:ln>
              <a:effectLst>
                <a:outerShdw blurRad="190500" dist="228600" dir="2700000" algn="ctr">
                  <a:srgbClr val="000000">
                    <a:alpha val="30000"/>
                  </a:srgbClr>
                </a:outerShdw>
              </a:effectLst>
              <a:sp3d prstMaterial="matte">
                <a:bevelT w="127000" h="63500"/>
              </a:sp3d>
            </p:spPr>
          </p:pic>
          <p:pic>
            <p:nvPicPr>
              <p:cNvPr id="152" name="Picture 151">
                <a:extLst>
                  <a:ext uri="{FF2B5EF4-FFF2-40B4-BE49-F238E27FC236}">
                    <a16:creationId xmlns:a16="http://schemas.microsoft.com/office/drawing/2014/main" id="{AD884DE3-12D9-430D-B2B5-922BCCEF1178}"/>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7866700" y="5416418"/>
                <a:ext cx="1083564" cy="722376"/>
              </a:xfrm>
              <a:prstGeom prst="rect">
                <a:avLst/>
              </a:prstGeom>
              <a:ln>
                <a:noFill/>
              </a:ln>
              <a:effectLst>
                <a:outerShdw blurRad="190500" dist="228600" dir="2700000" algn="ctr">
                  <a:srgbClr val="000000">
                    <a:alpha val="30000"/>
                  </a:srgbClr>
                </a:outerShdw>
              </a:effectLst>
              <a:sp3d prstMaterial="matte">
                <a:bevelT w="127000" h="63500"/>
              </a:sp3d>
            </p:spPr>
          </p:pic>
          <p:pic>
            <p:nvPicPr>
              <p:cNvPr id="154" name="Picture 153">
                <a:extLst>
                  <a:ext uri="{FF2B5EF4-FFF2-40B4-BE49-F238E27FC236}">
                    <a16:creationId xmlns:a16="http://schemas.microsoft.com/office/drawing/2014/main" id="{216B7253-F99F-454D-B703-C07261B6F808}"/>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9181249" y="5421874"/>
                <a:ext cx="722376" cy="722376"/>
              </a:xfrm>
              <a:prstGeom prst="rect">
                <a:avLst/>
              </a:prstGeom>
              <a:ln>
                <a:noFill/>
              </a:ln>
              <a:effectLst>
                <a:outerShdw blurRad="190500" dist="228600" dir="2700000" algn="ctr">
                  <a:srgbClr val="000000">
                    <a:alpha val="30000"/>
                  </a:srgbClr>
                </a:outerShdw>
              </a:effectLst>
              <a:sp3d prstMaterial="matte">
                <a:bevelT w="127000" h="63500"/>
              </a:sp3d>
            </p:spPr>
          </p:pic>
        </p:grpSp>
        <p:sp>
          <p:nvSpPr>
            <p:cNvPr id="176" name="Rectangle 175">
              <a:extLst>
                <a:ext uri="{FF2B5EF4-FFF2-40B4-BE49-F238E27FC236}">
                  <a16:creationId xmlns:a16="http://schemas.microsoft.com/office/drawing/2014/main" id="{69CD8E94-A090-4559-AD6C-6E4CDDA41FD2}"/>
                </a:ext>
              </a:extLst>
            </p:cNvPr>
            <p:cNvSpPr/>
            <p:nvPr/>
          </p:nvSpPr>
          <p:spPr>
            <a:xfrm>
              <a:off x="6987058" y="7294517"/>
              <a:ext cx="1288290" cy="384657"/>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T-shirt</a:t>
              </a:r>
            </a:p>
          </p:txBody>
        </p:sp>
        <p:grpSp>
          <p:nvGrpSpPr>
            <p:cNvPr id="181" name="Group 180">
              <a:extLst>
                <a:ext uri="{FF2B5EF4-FFF2-40B4-BE49-F238E27FC236}">
                  <a16:creationId xmlns:a16="http://schemas.microsoft.com/office/drawing/2014/main" id="{CC529597-9EB9-4ADF-BC9F-CC1A286AE017}"/>
                </a:ext>
              </a:extLst>
            </p:cNvPr>
            <p:cNvGrpSpPr/>
            <p:nvPr/>
          </p:nvGrpSpPr>
          <p:grpSpPr>
            <a:xfrm>
              <a:off x="5977641" y="6585058"/>
              <a:ext cx="3205557" cy="1112689"/>
              <a:chOff x="5977641" y="6585058"/>
              <a:chExt cx="3205557" cy="1112689"/>
            </a:xfrm>
          </p:grpSpPr>
          <p:grpSp>
            <p:nvGrpSpPr>
              <p:cNvPr id="165" name="Group 164">
                <a:extLst>
                  <a:ext uri="{FF2B5EF4-FFF2-40B4-BE49-F238E27FC236}">
                    <a16:creationId xmlns:a16="http://schemas.microsoft.com/office/drawing/2014/main" id="{2C2CC653-CFD2-4AD8-867A-74AB1F7D574F}"/>
                  </a:ext>
                </a:extLst>
              </p:cNvPr>
              <p:cNvGrpSpPr/>
              <p:nvPr/>
            </p:nvGrpSpPr>
            <p:grpSpPr>
              <a:xfrm>
                <a:off x="5977641" y="7273877"/>
                <a:ext cx="3205557" cy="423870"/>
                <a:chOff x="5951613" y="4958905"/>
                <a:chExt cx="3205557" cy="423870"/>
              </a:xfrm>
            </p:grpSpPr>
            <p:sp>
              <p:nvSpPr>
                <p:cNvPr id="170" name="Rectangle 169">
                  <a:extLst>
                    <a:ext uri="{FF2B5EF4-FFF2-40B4-BE49-F238E27FC236}">
                      <a16:creationId xmlns:a16="http://schemas.microsoft.com/office/drawing/2014/main" id="{B30561F9-36E7-4F66-B123-4E68ADD10913}"/>
                    </a:ext>
                  </a:extLst>
                </p:cNvPr>
                <p:cNvSpPr/>
                <p:nvPr/>
              </p:nvSpPr>
              <p:spPr>
                <a:xfrm>
                  <a:off x="5951613" y="4958905"/>
                  <a:ext cx="1181446" cy="384657"/>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Sport Shoes</a:t>
                  </a:r>
                </a:p>
              </p:txBody>
            </p:sp>
            <p:sp>
              <p:nvSpPr>
                <p:cNvPr id="171" name="Rectangle 170">
                  <a:extLst>
                    <a:ext uri="{FF2B5EF4-FFF2-40B4-BE49-F238E27FC236}">
                      <a16:creationId xmlns:a16="http://schemas.microsoft.com/office/drawing/2014/main" id="{D81B2369-18BA-424A-AD00-CDBB4D1F1868}"/>
                    </a:ext>
                  </a:extLst>
                </p:cNvPr>
                <p:cNvSpPr/>
                <p:nvPr/>
              </p:nvSpPr>
              <p:spPr>
                <a:xfrm>
                  <a:off x="7161867" y="4960291"/>
                  <a:ext cx="1288290" cy="395236"/>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endParaRPr lang="en-US" sz="1600" dirty="0">
                    <a:latin typeface="Bahnschrift Condensed" panose="020B0502040204020203" pitchFamily="34" charset="0"/>
                  </a:endParaRPr>
                </a:p>
              </p:txBody>
            </p:sp>
            <p:sp>
              <p:nvSpPr>
                <p:cNvPr id="172" name="Rectangle 171">
                  <a:extLst>
                    <a:ext uri="{FF2B5EF4-FFF2-40B4-BE49-F238E27FC236}">
                      <a16:creationId xmlns:a16="http://schemas.microsoft.com/office/drawing/2014/main" id="{30FD9D4E-DF27-4498-9B72-C868B0F7BC96}"/>
                    </a:ext>
                  </a:extLst>
                </p:cNvPr>
                <p:cNvSpPr/>
                <p:nvPr/>
              </p:nvSpPr>
              <p:spPr>
                <a:xfrm>
                  <a:off x="7868880" y="4998118"/>
                  <a:ext cx="1288290" cy="384657"/>
                </a:xfrm>
                <a:prstGeom prst="rect">
                  <a:avLst/>
                </a:prstGeom>
                <a:ln>
                  <a:noFill/>
                </a:ln>
                <a:effectLst>
                  <a:outerShdw blurRad="190500" dist="228600" dir="2700000" algn="ctr">
                    <a:srgbClr val="000000">
                      <a:alpha val="30000"/>
                    </a:srgbClr>
                  </a:outerShdw>
                </a:effectLst>
                <a:sp3d prstMaterial="matte">
                  <a:bevelT w="127000" h="63500"/>
                </a:sp3d>
              </p:spPr>
              <p:txBody>
                <a:bodyPr wrap="square">
                  <a:spAutoFit/>
                </a:bodyPr>
                <a:lstStyle/>
                <a:p>
                  <a:pPr algn="justLow">
                    <a:lnSpc>
                      <a:spcPts val="2596"/>
                    </a:lnSpc>
                  </a:pPr>
                  <a:r>
                    <a:rPr lang="en-US" sz="1400" dirty="0">
                      <a:latin typeface="Bahnschrift Condensed" panose="020B0502040204020203" pitchFamily="34" charset="0"/>
                    </a:rPr>
                    <a:t>Whistle</a:t>
                  </a:r>
                </a:p>
              </p:txBody>
            </p:sp>
          </p:grpSp>
          <p:pic>
            <p:nvPicPr>
              <p:cNvPr id="175" name="Picture 174">
                <a:extLst>
                  <a:ext uri="{FF2B5EF4-FFF2-40B4-BE49-F238E27FC236}">
                    <a16:creationId xmlns:a16="http://schemas.microsoft.com/office/drawing/2014/main" id="{1C739979-0D35-412C-B6F0-B995AB0B4E16}"/>
                  </a:ext>
                </a:extLst>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6000875" y="6626822"/>
                <a:ext cx="722376" cy="722376"/>
              </a:xfrm>
              <a:prstGeom prst="rect">
                <a:avLst/>
              </a:prstGeom>
              <a:ln>
                <a:noFill/>
              </a:ln>
              <a:effectLst>
                <a:outerShdw blurRad="190500" dist="228600" dir="2700000" algn="ctr">
                  <a:srgbClr val="000000">
                    <a:alpha val="30000"/>
                  </a:srgbClr>
                </a:outerShdw>
              </a:effectLst>
              <a:sp3d prstMaterial="matte">
                <a:bevelT w="127000" h="63500"/>
              </a:sp3d>
            </p:spPr>
          </p:pic>
          <p:pic>
            <p:nvPicPr>
              <p:cNvPr id="178" name="Picture 177">
                <a:extLst>
                  <a:ext uri="{FF2B5EF4-FFF2-40B4-BE49-F238E27FC236}">
                    <a16:creationId xmlns:a16="http://schemas.microsoft.com/office/drawing/2014/main" id="{D45EB6BB-5259-450A-B6C1-A547E49B2E37}"/>
                  </a:ext>
                </a:extLst>
              </p:cNvPr>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6953282" y="6585058"/>
                <a:ext cx="722376" cy="722376"/>
              </a:xfrm>
              <a:prstGeom prst="rect">
                <a:avLst/>
              </a:prstGeom>
              <a:ln>
                <a:noFill/>
              </a:ln>
              <a:effectLst>
                <a:outerShdw blurRad="190500" dist="228600" dir="2700000" algn="ctr">
                  <a:srgbClr val="000000">
                    <a:alpha val="30000"/>
                  </a:srgbClr>
                </a:outerShdw>
              </a:effectLst>
              <a:sp3d prstMaterial="matte">
                <a:bevelT w="127000" h="63500"/>
              </a:sp3d>
            </p:spPr>
          </p:pic>
          <p:pic>
            <p:nvPicPr>
              <p:cNvPr id="180" name="Picture 179">
                <a:extLst>
                  <a:ext uri="{FF2B5EF4-FFF2-40B4-BE49-F238E27FC236}">
                    <a16:creationId xmlns:a16="http://schemas.microsoft.com/office/drawing/2014/main" id="{87839DDA-0F6B-4007-B2C7-EDCDD47E605E}"/>
                  </a:ext>
                </a:extLst>
              </p:cNvPr>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7926898" y="6635142"/>
                <a:ext cx="963168" cy="722376"/>
              </a:xfrm>
              <a:prstGeom prst="rect">
                <a:avLst/>
              </a:prstGeom>
              <a:ln>
                <a:noFill/>
              </a:ln>
              <a:effectLst>
                <a:outerShdw blurRad="190500" dist="228600" dir="2700000" algn="ctr">
                  <a:srgbClr val="000000">
                    <a:alpha val="30000"/>
                  </a:srgbClr>
                </a:outerShdw>
              </a:effectLst>
              <a:sp3d prstMaterial="matte">
                <a:bevelT w="127000" h="63500"/>
              </a:sp3d>
            </p:spPr>
          </p:pic>
        </p:grpSp>
      </p:grpSp>
      <p:sp>
        <p:nvSpPr>
          <p:cNvPr id="184" name="Rectangle 183">
            <a:extLst>
              <a:ext uri="{FF2B5EF4-FFF2-40B4-BE49-F238E27FC236}">
                <a16:creationId xmlns:a16="http://schemas.microsoft.com/office/drawing/2014/main" id="{3A990EA6-1714-4A67-8575-C62069FFB195}"/>
              </a:ext>
            </a:extLst>
          </p:cNvPr>
          <p:cNvSpPr/>
          <p:nvPr/>
        </p:nvSpPr>
        <p:spPr>
          <a:xfrm>
            <a:off x="5675839" y="8645769"/>
            <a:ext cx="4450927" cy="1426031"/>
          </a:xfrm>
          <a:prstGeom prst="rect">
            <a:avLst/>
          </a:prstGeom>
        </p:spPr>
        <p:txBody>
          <a:bodyPr wrap="square">
            <a:spAutoFit/>
          </a:bodyPr>
          <a:lstStyle/>
          <a:p>
            <a:pPr marL="342900" indent="-342900" algn="justLow">
              <a:lnSpc>
                <a:spcPts val="2596"/>
              </a:lnSpc>
              <a:buFontTx/>
              <a:buChar char="-"/>
            </a:pPr>
            <a:r>
              <a:rPr lang="en-US" sz="2400" dirty="0">
                <a:latin typeface="Bahnschrift Condensed" panose="020B0502040204020203" pitchFamily="34" charset="0"/>
              </a:rPr>
              <a:t>Finally, 11 classes were split into training, validation, and testing data sets of 440, 55, and 55 images, respectively.</a:t>
            </a:r>
          </a:p>
        </p:txBody>
      </p:sp>
      <p:pic>
        <p:nvPicPr>
          <p:cNvPr id="187" name="Picture 186">
            <a:extLst>
              <a:ext uri="{FF2B5EF4-FFF2-40B4-BE49-F238E27FC236}">
                <a16:creationId xmlns:a16="http://schemas.microsoft.com/office/drawing/2014/main" id="{B9CF6C05-9AF5-4EDF-B721-EA09200D4BB6}"/>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025730" y="7885187"/>
            <a:ext cx="4350139" cy="2566913"/>
          </a:xfrm>
          <a:prstGeom prst="rect">
            <a:avLst/>
          </a:prstGeom>
        </p:spPr>
      </p:pic>
      <p:pic>
        <p:nvPicPr>
          <p:cNvPr id="189" name="Picture 188">
            <a:extLst>
              <a:ext uri="{FF2B5EF4-FFF2-40B4-BE49-F238E27FC236}">
                <a16:creationId xmlns:a16="http://schemas.microsoft.com/office/drawing/2014/main" id="{7EA3E1E7-5AE9-4436-BD5E-1D1D207E05CD}"/>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1096897" y="5305981"/>
            <a:ext cx="4436432" cy="2479119"/>
          </a:xfrm>
          <a:prstGeom prst="rect">
            <a:avLst/>
          </a:prstGeom>
        </p:spPr>
      </p:pic>
      <p:sp>
        <p:nvSpPr>
          <p:cNvPr id="93" name="Freeform 26">
            <a:extLst>
              <a:ext uri="{FF2B5EF4-FFF2-40B4-BE49-F238E27FC236}">
                <a16:creationId xmlns:a16="http://schemas.microsoft.com/office/drawing/2014/main" id="{748391E9-1A11-4AB3-9A91-8944F42DC30C}"/>
              </a:ext>
            </a:extLst>
          </p:cNvPr>
          <p:cNvSpPr/>
          <p:nvPr/>
        </p:nvSpPr>
        <p:spPr>
          <a:xfrm>
            <a:off x="11257713" y="1999166"/>
            <a:ext cx="4114800" cy="489912"/>
          </a:xfrm>
          <a:custGeom>
            <a:avLst/>
            <a:gdLst/>
            <a:ahLst/>
            <a:cxnLst/>
            <a:rect l="l" t="t" r="r" b="b"/>
            <a:pathLst>
              <a:path w="662882" h="85192">
                <a:moveTo>
                  <a:pt x="0" y="0"/>
                </a:moveTo>
                <a:lnTo>
                  <a:pt x="662882" y="0"/>
                </a:lnTo>
                <a:lnTo>
                  <a:pt x="662882" y="85192"/>
                </a:lnTo>
                <a:lnTo>
                  <a:pt x="0" y="85192"/>
                </a:lnTo>
                <a:close/>
              </a:path>
            </a:pathLst>
          </a:custGeom>
          <a:solidFill>
            <a:srgbClr val="F3F7FB"/>
          </a:solidFill>
          <a:effectLst>
            <a:innerShdw blurRad="114300">
              <a:prstClr val="black"/>
            </a:innerShdw>
          </a:effectLst>
        </p:spPr>
        <p:txBody>
          <a:bodyPr/>
          <a:lstStyle/>
          <a:p>
            <a:pPr algn="ctr"/>
            <a:r>
              <a:rPr lang="en-US" sz="2800" spc="73" dirty="0">
                <a:solidFill>
                  <a:srgbClr val="272727"/>
                </a:solidFill>
                <a:latin typeface="Bahnschrift SemiBold" panose="020B0502040204020203" pitchFamily="34" charset="0"/>
              </a:rPr>
              <a:t>Methods</a:t>
            </a:r>
          </a:p>
          <a:p>
            <a:pPr algn="ctr"/>
            <a:endParaRPr lang="en-US" dirty="0"/>
          </a:p>
        </p:txBody>
      </p:sp>
      <p:pic>
        <p:nvPicPr>
          <p:cNvPr id="194" name="Picture 193">
            <a:extLst>
              <a:ext uri="{FF2B5EF4-FFF2-40B4-BE49-F238E27FC236}">
                <a16:creationId xmlns:a16="http://schemas.microsoft.com/office/drawing/2014/main" id="{80DAD8E2-260F-43F8-BAEC-539DE21473CB}"/>
              </a:ext>
            </a:extLst>
          </p:cNvPr>
          <p:cNvPicPr>
            <a:picLocks noChangeAspect="1"/>
          </p:cNvPicPr>
          <p:nvPr/>
        </p:nvPicPr>
        <p:blipFill rotWithShape="1">
          <a:blip r:embed="rId22">
            <a:extLst>
              <a:ext uri="{28A0092B-C50C-407E-A947-70E740481C1C}">
                <a14:useLocalDpi xmlns:a14="http://schemas.microsoft.com/office/drawing/2010/main" val="0"/>
              </a:ext>
            </a:extLst>
          </a:blip>
          <a:srcRect t="11222" r="906"/>
          <a:stretch/>
        </p:blipFill>
        <p:spPr>
          <a:xfrm>
            <a:off x="10994585" y="2608037"/>
            <a:ext cx="4771439" cy="2662463"/>
          </a:xfrm>
          <a:prstGeom prst="rect">
            <a:avLst/>
          </a:prstGeom>
        </p:spPr>
      </p:pic>
      <p:grpSp>
        <p:nvGrpSpPr>
          <p:cNvPr id="229" name="Group 228">
            <a:extLst>
              <a:ext uri="{FF2B5EF4-FFF2-40B4-BE49-F238E27FC236}">
                <a16:creationId xmlns:a16="http://schemas.microsoft.com/office/drawing/2014/main" id="{013A63DA-2067-41F7-A54A-36FDEF3C0F49}"/>
              </a:ext>
            </a:extLst>
          </p:cNvPr>
          <p:cNvGrpSpPr/>
          <p:nvPr/>
        </p:nvGrpSpPr>
        <p:grpSpPr>
          <a:xfrm>
            <a:off x="16012972" y="1805056"/>
            <a:ext cx="4839434" cy="2879630"/>
            <a:chOff x="16097250" y="1822125"/>
            <a:chExt cx="4839434" cy="2879630"/>
          </a:xfrm>
        </p:grpSpPr>
        <p:sp>
          <p:nvSpPr>
            <p:cNvPr id="195" name="Rectangle 194">
              <a:extLst>
                <a:ext uri="{FF2B5EF4-FFF2-40B4-BE49-F238E27FC236}">
                  <a16:creationId xmlns:a16="http://schemas.microsoft.com/office/drawing/2014/main" id="{A288A341-5F03-4560-81BA-A994DE133B00}"/>
                </a:ext>
              </a:extLst>
            </p:cNvPr>
            <p:cNvSpPr/>
            <p:nvPr/>
          </p:nvSpPr>
          <p:spPr>
            <a:xfrm>
              <a:off x="16485757" y="1822125"/>
              <a:ext cx="4450927" cy="425758"/>
            </a:xfrm>
            <a:prstGeom prst="rect">
              <a:avLst/>
            </a:prstGeom>
          </p:spPr>
          <p:txBody>
            <a:bodyPr wrap="square">
              <a:spAutoFit/>
            </a:bodyPr>
            <a:lstStyle/>
            <a:p>
              <a:pPr algn="justLow">
                <a:lnSpc>
                  <a:spcPts val="2596"/>
                </a:lnSpc>
              </a:pPr>
              <a:r>
                <a:rPr lang="en-US" sz="2200" dirty="0">
                  <a:latin typeface="Bahnschrift Condensed" panose="020B0502040204020203" pitchFamily="34" charset="0"/>
                </a:rPr>
                <a:t>First Model (ResNet):</a:t>
              </a:r>
            </a:p>
          </p:txBody>
        </p:sp>
        <p:pic>
          <p:nvPicPr>
            <p:cNvPr id="198" name="Picture 197">
              <a:extLst>
                <a:ext uri="{FF2B5EF4-FFF2-40B4-BE49-F238E27FC236}">
                  <a16:creationId xmlns:a16="http://schemas.microsoft.com/office/drawing/2014/main" id="{1A21EC10-0DC7-411E-B5F9-251FB0EAA5D2}"/>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16097250" y="2174712"/>
              <a:ext cx="3136388" cy="2527043"/>
            </a:xfrm>
            <a:prstGeom prst="rect">
              <a:avLst/>
            </a:prstGeom>
          </p:spPr>
        </p:pic>
        <p:pic>
          <p:nvPicPr>
            <p:cNvPr id="200" name="Picture 199">
              <a:extLst>
                <a:ext uri="{FF2B5EF4-FFF2-40B4-BE49-F238E27FC236}">
                  <a16:creationId xmlns:a16="http://schemas.microsoft.com/office/drawing/2014/main" id="{B8CBD979-F515-467E-A644-C8066964A476}"/>
                </a:ext>
              </a:extLst>
            </p:cNvPr>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19005724" y="2378670"/>
              <a:ext cx="1828800" cy="2186760"/>
            </a:xfrm>
            <a:prstGeom prst="rect">
              <a:avLst/>
            </a:prstGeom>
          </p:spPr>
        </p:pic>
      </p:grpSp>
      <p:grpSp>
        <p:nvGrpSpPr>
          <p:cNvPr id="230" name="Group 229">
            <a:extLst>
              <a:ext uri="{FF2B5EF4-FFF2-40B4-BE49-F238E27FC236}">
                <a16:creationId xmlns:a16="http://schemas.microsoft.com/office/drawing/2014/main" id="{AFF2E341-4009-44AF-8E2E-022143A164A0}"/>
              </a:ext>
            </a:extLst>
          </p:cNvPr>
          <p:cNvGrpSpPr/>
          <p:nvPr/>
        </p:nvGrpSpPr>
        <p:grpSpPr>
          <a:xfrm>
            <a:off x="16216787" y="4728260"/>
            <a:ext cx="4635619" cy="2727670"/>
            <a:chOff x="16370300" y="4611119"/>
            <a:chExt cx="4635619" cy="2727670"/>
          </a:xfrm>
        </p:grpSpPr>
        <p:sp>
          <p:nvSpPr>
            <p:cNvPr id="201" name="Rectangle 200">
              <a:extLst>
                <a:ext uri="{FF2B5EF4-FFF2-40B4-BE49-F238E27FC236}">
                  <a16:creationId xmlns:a16="http://schemas.microsoft.com/office/drawing/2014/main" id="{119D4041-B33D-4FC3-ABBF-401DF0AC0559}"/>
                </a:ext>
              </a:extLst>
            </p:cNvPr>
            <p:cNvSpPr/>
            <p:nvPr/>
          </p:nvSpPr>
          <p:spPr>
            <a:xfrm>
              <a:off x="16370300" y="4611119"/>
              <a:ext cx="4450927" cy="430887"/>
            </a:xfrm>
            <a:prstGeom prst="rect">
              <a:avLst/>
            </a:prstGeom>
          </p:spPr>
          <p:txBody>
            <a:bodyPr wrap="square">
              <a:spAutoFit/>
            </a:bodyPr>
            <a:lstStyle/>
            <a:p>
              <a:r>
                <a:rPr lang="en-US" sz="2200" b="1" dirty="0">
                  <a:latin typeface="Bahnschrift Condensed" panose="020B0502040204020203" pitchFamily="34" charset="0"/>
                </a:rPr>
                <a:t>Second Model (VGGModel):</a:t>
              </a:r>
              <a:endParaRPr lang="en-US" sz="2200" dirty="0">
                <a:latin typeface="Bahnschrift Condensed" panose="020B0502040204020203" pitchFamily="34" charset="0"/>
              </a:endParaRPr>
            </a:p>
          </p:txBody>
        </p:sp>
        <p:pic>
          <p:nvPicPr>
            <p:cNvPr id="204" name="Picture 203">
              <a:extLst>
                <a:ext uri="{FF2B5EF4-FFF2-40B4-BE49-F238E27FC236}">
                  <a16:creationId xmlns:a16="http://schemas.microsoft.com/office/drawing/2014/main" id="{B382D712-CEFF-4C6C-8D5D-FB9D6361AC09}"/>
                </a:ext>
              </a:extLst>
            </p:cNvPr>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16370300" y="5065534"/>
              <a:ext cx="2743200" cy="2186166"/>
            </a:xfrm>
            <a:prstGeom prst="rect">
              <a:avLst/>
            </a:prstGeom>
          </p:spPr>
        </p:pic>
        <p:pic>
          <p:nvPicPr>
            <p:cNvPr id="206" name="Picture 205">
              <a:extLst>
                <a:ext uri="{FF2B5EF4-FFF2-40B4-BE49-F238E27FC236}">
                  <a16:creationId xmlns:a16="http://schemas.microsoft.com/office/drawing/2014/main" id="{B50CDC98-895F-4128-9D5E-0B29C99DA730}"/>
                </a:ext>
              </a:extLst>
            </p:cNvPr>
            <p:cNvPicPr>
              <a:picLocks noChangeAspect="1"/>
            </p:cNvPicPr>
            <p:nvPr/>
          </p:nvPicPr>
          <p:blipFill>
            <a:blip r:embed="rId26" cstate="print">
              <a:extLst>
                <a:ext uri="{28A0092B-C50C-407E-A947-70E740481C1C}">
                  <a14:useLocalDpi xmlns:a14="http://schemas.microsoft.com/office/drawing/2010/main" val="0"/>
                </a:ext>
              </a:extLst>
            </a:blip>
            <a:stretch>
              <a:fillRect/>
            </a:stretch>
          </p:blipFill>
          <p:spPr>
            <a:xfrm>
              <a:off x="19068768" y="4923195"/>
              <a:ext cx="1937151" cy="2415594"/>
            </a:xfrm>
            <a:prstGeom prst="rect">
              <a:avLst/>
            </a:prstGeom>
          </p:spPr>
        </p:pic>
      </p:grpSp>
      <p:grpSp>
        <p:nvGrpSpPr>
          <p:cNvPr id="231" name="Group 230">
            <a:extLst>
              <a:ext uri="{FF2B5EF4-FFF2-40B4-BE49-F238E27FC236}">
                <a16:creationId xmlns:a16="http://schemas.microsoft.com/office/drawing/2014/main" id="{01CCD08A-6F92-4F15-AE60-EA310F7683F2}"/>
              </a:ext>
            </a:extLst>
          </p:cNvPr>
          <p:cNvGrpSpPr/>
          <p:nvPr/>
        </p:nvGrpSpPr>
        <p:grpSpPr>
          <a:xfrm>
            <a:off x="16195787" y="7322836"/>
            <a:ext cx="4718399" cy="3129264"/>
            <a:chOff x="16439439" y="6871453"/>
            <a:chExt cx="4718399" cy="3653920"/>
          </a:xfrm>
        </p:grpSpPr>
        <p:sp>
          <p:nvSpPr>
            <p:cNvPr id="207" name="Rectangle 206">
              <a:extLst>
                <a:ext uri="{FF2B5EF4-FFF2-40B4-BE49-F238E27FC236}">
                  <a16:creationId xmlns:a16="http://schemas.microsoft.com/office/drawing/2014/main" id="{0A56C762-8FFD-4A05-BE56-9DC50BE05996}"/>
                </a:ext>
              </a:extLst>
            </p:cNvPr>
            <p:cNvSpPr/>
            <p:nvPr/>
          </p:nvSpPr>
          <p:spPr>
            <a:xfrm>
              <a:off x="16706911" y="6871453"/>
              <a:ext cx="4450927" cy="430887"/>
            </a:xfrm>
            <a:prstGeom prst="rect">
              <a:avLst/>
            </a:prstGeom>
          </p:spPr>
          <p:txBody>
            <a:bodyPr wrap="square">
              <a:spAutoFit/>
            </a:bodyPr>
            <a:lstStyle/>
            <a:p>
              <a:r>
                <a:rPr lang="en-US" sz="2200" b="1" dirty="0">
                  <a:latin typeface="Bahnschrift Condensed" panose="020B0502040204020203" pitchFamily="34" charset="0"/>
                </a:rPr>
                <a:t>Third</a:t>
              </a:r>
              <a:r>
                <a:rPr lang="en-US" b="1" dirty="0"/>
                <a:t> </a:t>
              </a:r>
              <a:r>
                <a:rPr lang="en-US" sz="2200" b="1" dirty="0">
                  <a:latin typeface="Bahnschrift Condensed" panose="020B0502040204020203" pitchFamily="34" charset="0"/>
                </a:rPr>
                <a:t>Model</a:t>
              </a:r>
              <a:r>
                <a:rPr lang="en-US" b="1" dirty="0"/>
                <a:t> (</a:t>
              </a:r>
              <a:r>
                <a:rPr lang="en-US" sz="2200" b="1" dirty="0">
                  <a:latin typeface="Bahnschrift Condensed" panose="020B0502040204020203" pitchFamily="34" charset="0"/>
                </a:rPr>
                <a:t>AlexNet</a:t>
              </a:r>
              <a:r>
                <a:rPr lang="en-US" b="1" dirty="0"/>
                <a:t>):</a:t>
              </a:r>
              <a:endParaRPr lang="en-US" dirty="0"/>
            </a:p>
          </p:txBody>
        </p:sp>
        <p:pic>
          <p:nvPicPr>
            <p:cNvPr id="209" name="Picture 208">
              <a:extLst>
                <a:ext uri="{FF2B5EF4-FFF2-40B4-BE49-F238E27FC236}">
                  <a16:creationId xmlns:a16="http://schemas.microsoft.com/office/drawing/2014/main" id="{8674CC65-F213-42F4-8304-C3990155F680}"/>
                </a:ext>
              </a:extLst>
            </p:cNvPr>
            <p:cNvPicPr>
              <a:picLocks noChangeAspect="1"/>
            </p:cNvPicPr>
            <p:nvPr/>
          </p:nvPicPr>
          <p:blipFill>
            <a:blip r:embed="rId27" cstate="print">
              <a:extLst>
                <a:ext uri="{28A0092B-C50C-407E-A947-70E740481C1C}">
                  <a14:useLocalDpi xmlns:a14="http://schemas.microsoft.com/office/drawing/2010/main" val="0"/>
                </a:ext>
              </a:extLst>
            </a:blip>
            <a:stretch>
              <a:fillRect/>
            </a:stretch>
          </p:blipFill>
          <p:spPr>
            <a:xfrm>
              <a:off x="16439439" y="7456526"/>
              <a:ext cx="2492936" cy="1536057"/>
            </a:xfrm>
            <a:prstGeom prst="rect">
              <a:avLst/>
            </a:prstGeom>
          </p:spPr>
        </p:pic>
        <p:pic>
          <p:nvPicPr>
            <p:cNvPr id="213" name="Picture 212">
              <a:extLst>
                <a:ext uri="{FF2B5EF4-FFF2-40B4-BE49-F238E27FC236}">
                  <a16:creationId xmlns:a16="http://schemas.microsoft.com/office/drawing/2014/main" id="{27CE62A0-6FBF-4949-8614-8FC68F2E9B0E}"/>
                </a:ext>
              </a:extLst>
            </p:cNvPr>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6531243" y="8992582"/>
              <a:ext cx="2233008" cy="1532791"/>
            </a:xfrm>
            <a:prstGeom prst="rect">
              <a:avLst/>
            </a:prstGeom>
          </p:spPr>
        </p:pic>
        <p:grpSp>
          <p:nvGrpSpPr>
            <p:cNvPr id="218" name="Group 217">
              <a:extLst>
                <a:ext uri="{FF2B5EF4-FFF2-40B4-BE49-F238E27FC236}">
                  <a16:creationId xmlns:a16="http://schemas.microsoft.com/office/drawing/2014/main" id="{9643E511-910B-47FB-A875-C9D372859CC9}"/>
                </a:ext>
              </a:extLst>
            </p:cNvPr>
            <p:cNvGrpSpPr/>
            <p:nvPr/>
          </p:nvGrpSpPr>
          <p:grpSpPr>
            <a:xfrm>
              <a:off x="19236502" y="7400712"/>
              <a:ext cx="1828800" cy="2800396"/>
              <a:chOff x="19235545" y="7444124"/>
              <a:chExt cx="1828800" cy="2118648"/>
            </a:xfrm>
          </p:grpSpPr>
          <p:pic>
            <p:nvPicPr>
              <p:cNvPr id="215" name="Picture 214">
                <a:extLst>
                  <a:ext uri="{FF2B5EF4-FFF2-40B4-BE49-F238E27FC236}">
                    <a16:creationId xmlns:a16="http://schemas.microsoft.com/office/drawing/2014/main" id="{8E88AA0B-B8F7-46FA-8584-D5D848EC8AD2}"/>
                  </a:ext>
                </a:extLst>
              </p:cNvPr>
              <p:cNvPicPr>
                <a:picLocks noChangeAspect="1"/>
              </p:cNvPicPr>
              <p:nvPr/>
            </p:nvPicPr>
            <p:blipFill>
              <a:blip r:embed="rId29">
                <a:extLst>
                  <a:ext uri="{28A0092B-C50C-407E-A947-70E740481C1C}">
                    <a14:useLocalDpi xmlns:a14="http://schemas.microsoft.com/office/drawing/2010/main" val="0"/>
                  </a:ext>
                </a:extLst>
              </a:blip>
              <a:stretch>
                <a:fillRect/>
              </a:stretch>
            </p:blipFill>
            <p:spPr>
              <a:xfrm>
                <a:off x="19235545" y="7444124"/>
                <a:ext cx="1828800" cy="1080448"/>
              </a:xfrm>
              <a:prstGeom prst="rect">
                <a:avLst/>
              </a:prstGeom>
            </p:spPr>
          </p:pic>
          <p:pic>
            <p:nvPicPr>
              <p:cNvPr id="217" name="Picture 216">
                <a:extLst>
                  <a:ext uri="{FF2B5EF4-FFF2-40B4-BE49-F238E27FC236}">
                    <a16:creationId xmlns:a16="http://schemas.microsoft.com/office/drawing/2014/main" id="{AB7D13A8-8F88-4A69-B6B0-0B590C4EB307}"/>
                  </a:ext>
                </a:extLst>
              </p:cNvPr>
              <p:cNvPicPr>
                <a:picLocks noChangeAspect="1"/>
              </p:cNvPicPr>
              <p:nvPr/>
            </p:nvPicPr>
            <p:blipFill>
              <a:blip r:embed="rId30" cstate="print">
                <a:extLst>
                  <a:ext uri="{28A0092B-C50C-407E-A947-70E740481C1C}">
                    <a14:useLocalDpi xmlns:a14="http://schemas.microsoft.com/office/drawing/2010/main" val="0"/>
                  </a:ext>
                </a:extLst>
              </a:blip>
              <a:stretch>
                <a:fillRect/>
              </a:stretch>
            </p:blipFill>
            <p:spPr>
              <a:xfrm>
                <a:off x="19267709" y="8474031"/>
                <a:ext cx="1713502" cy="1088741"/>
              </a:xfrm>
              <a:prstGeom prst="rect">
                <a:avLst/>
              </a:prstGeom>
            </p:spPr>
          </p:pic>
        </p:grpSp>
      </p:grpSp>
      <p:sp>
        <p:nvSpPr>
          <p:cNvPr id="219" name="Rectangle 218">
            <a:extLst>
              <a:ext uri="{FF2B5EF4-FFF2-40B4-BE49-F238E27FC236}">
                <a16:creationId xmlns:a16="http://schemas.microsoft.com/office/drawing/2014/main" id="{C2982AAE-4611-4F13-8E83-E3D8BFDDD6D5}"/>
              </a:ext>
            </a:extLst>
          </p:cNvPr>
          <p:cNvSpPr/>
          <p:nvPr/>
        </p:nvSpPr>
        <p:spPr>
          <a:xfrm>
            <a:off x="911129" y="11547210"/>
            <a:ext cx="5261831" cy="430887"/>
          </a:xfrm>
          <a:prstGeom prst="rect">
            <a:avLst/>
          </a:prstGeom>
        </p:spPr>
        <p:txBody>
          <a:bodyPr wrap="square">
            <a:spAutoFit/>
          </a:bodyPr>
          <a:lstStyle/>
          <a:p>
            <a:r>
              <a:rPr lang="en-US" sz="2200" b="1" dirty="0">
                <a:latin typeface="Bahnschrift Condensed" panose="020B0502040204020203" pitchFamily="34" charset="0"/>
              </a:rPr>
              <a:t>The champion model ResNet 152 with fine tuning</a:t>
            </a:r>
            <a:endParaRPr lang="en-US" dirty="0"/>
          </a:p>
        </p:txBody>
      </p:sp>
      <p:pic>
        <p:nvPicPr>
          <p:cNvPr id="223" name="Picture 222">
            <a:extLst>
              <a:ext uri="{FF2B5EF4-FFF2-40B4-BE49-F238E27FC236}">
                <a16:creationId xmlns:a16="http://schemas.microsoft.com/office/drawing/2014/main" id="{249CF011-44E7-40EB-8315-122621F05C6F}"/>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781050" y="12068988"/>
            <a:ext cx="3450051" cy="2182188"/>
          </a:xfrm>
          <a:prstGeom prst="rect">
            <a:avLst/>
          </a:prstGeom>
        </p:spPr>
      </p:pic>
      <p:pic>
        <p:nvPicPr>
          <p:cNvPr id="225" name="Picture 224">
            <a:extLst>
              <a:ext uri="{FF2B5EF4-FFF2-40B4-BE49-F238E27FC236}">
                <a16:creationId xmlns:a16="http://schemas.microsoft.com/office/drawing/2014/main" id="{D66892E7-9583-470A-830B-43CEF603589A}"/>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3920797" y="12245138"/>
            <a:ext cx="4770656" cy="1821934"/>
          </a:xfrm>
          <a:prstGeom prst="rect">
            <a:avLst/>
          </a:prstGeom>
        </p:spPr>
      </p:pic>
      <p:grpSp>
        <p:nvGrpSpPr>
          <p:cNvPr id="228" name="Group 227">
            <a:extLst>
              <a:ext uri="{FF2B5EF4-FFF2-40B4-BE49-F238E27FC236}">
                <a16:creationId xmlns:a16="http://schemas.microsoft.com/office/drawing/2014/main" id="{38B31C42-8FBF-41B2-A8A5-4A134F3AB91E}"/>
              </a:ext>
            </a:extLst>
          </p:cNvPr>
          <p:cNvGrpSpPr/>
          <p:nvPr/>
        </p:nvGrpSpPr>
        <p:grpSpPr>
          <a:xfrm>
            <a:off x="14424432" y="11667934"/>
            <a:ext cx="6553200" cy="2521340"/>
            <a:chOff x="14450789" y="11820715"/>
            <a:chExt cx="6553200" cy="2521340"/>
          </a:xfrm>
        </p:grpSpPr>
        <p:pic>
          <p:nvPicPr>
            <p:cNvPr id="96" name="Rec 0017">
              <a:hlinkClick r:id="" action="ppaction://media"/>
              <a:extLst>
                <a:ext uri="{FF2B5EF4-FFF2-40B4-BE49-F238E27FC236}">
                  <a16:creationId xmlns:a16="http://schemas.microsoft.com/office/drawing/2014/main" id="{02E73903-A61F-4011-98DB-4CF7A458EA49}"/>
                </a:ext>
              </a:extLst>
            </p:cNvPr>
            <p:cNvPicPr>
              <a:picLocks noChangeAspect="1"/>
            </p:cNvPicPr>
            <p:nvPr>
              <a:videoFile r:link="rId2"/>
              <p:extLst>
                <p:ext uri="{DAA4B4D4-6D71-4841-9C94-3DE7FCFB9230}">
                  <p14:media xmlns:p14="http://schemas.microsoft.com/office/powerpoint/2010/main" r:embed="rId1"/>
                </p:ext>
              </p:extLst>
            </p:nvPr>
          </p:nvPicPr>
          <p:blipFill>
            <a:blip r:embed="rId33"/>
            <a:stretch>
              <a:fillRect/>
            </a:stretch>
          </p:blipFill>
          <p:spPr>
            <a:xfrm>
              <a:off x="14546787" y="12163831"/>
              <a:ext cx="6225020" cy="2178224"/>
            </a:xfrm>
            <a:prstGeom prst="rect">
              <a:avLst/>
            </a:prstGeom>
          </p:spPr>
        </p:pic>
        <p:sp>
          <p:nvSpPr>
            <p:cNvPr id="226" name="Rectangle 225">
              <a:extLst>
                <a:ext uri="{FF2B5EF4-FFF2-40B4-BE49-F238E27FC236}">
                  <a16:creationId xmlns:a16="http://schemas.microsoft.com/office/drawing/2014/main" id="{EF08B8F0-C0AE-4053-9572-63263D5355BC}"/>
                </a:ext>
              </a:extLst>
            </p:cNvPr>
            <p:cNvSpPr/>
            <p:nvPr/>
          </p:nvSpPr>
          <p:spPr>
            <a:xfrm>
              <a:off x="14450789" y="11820715"/>
              <a:ext cx="6553200" cy="400110"/>
            </a:xfrm>
            <a:prstGeom prst="rect">
              <a:avLst/>
            </a:prstGeom>
          </p:spPr>
          <p:txBody>
            <a:bodyPr wrap="square">
              <a:spAutoFit/>
            </a:bodyPr>
            <a:lstStyle/>
            <a:p>
              <a:r>
                <a:rPr lang="en-US" sz="2000" b="1" dirty="0">
                  <a:latin typeface="Bahnschrift Condensed" panose="020B0502040204020203" pitchFamily="34" charset="0"/>
                </a:rPr>
                <a:t>This video depicts the website that displays the champion model's results </a:t>
              </a:r>
              <a:endParaRPr lang="en-US" sz="2000" dirty="0"/>
            </a:p>
          </p:txBody>
        </p:sp>
      </p:grpSp>
      <p:sp>
        <p:nvSpPr>
          <p:cNvPr id="232" name="Rectangle 231">
            <a:extLst>
              <a:ext uri="{FF2B5EF4-FFF2-40B4-BE49-F238E27FC236}">
                <a16:creationId xmlns:a16="http://schemas.microsoft.com/office/drawing/2014/main" id="{C8DB35C2-2A4B-424C-9FB8-16AC0CC94F23}"/>
              </a:ext>
            </a:extLst>
          </p:cNvPr>
          <p:cNvSpPr/>
          <p:nvPr/>
        </p:nvSpPr>
        <p:spPr>
          <a:xfrm>
            <a:off x="11233711" y="11656346"/>
            <a:ext cx="1827744" cy="430887"/>
          </a:xfrm>
          <a:prstGeom prst="rect">
            <a:avLst/>
          </a:prstGeom>
        </p:spPr>
        <p:txBody>
          <a:bodyPr wrap="none">
            <a:spAutoFit/>
          </a:bodyPr>
          <a:lstStyle/>
          <a:p>
            <a:r>
              <a:rPr lang="en-US" sz="2200" b="1" dirty="0">
                <a:latin typeface="Bahnschrift Condensed" panose="020B0502040204020203" pitchFamily="34" charset="0"/>
              </a:rPr>
              <a:t>Solution</a:t>
            </a:r>
            <a:r>
              <a:rPr lang="en-US" b="1" dirty="0">
                <a:latin typeface="Times New Roman"/>
                <a:ea typeface="+mn-lt"/>
                <a:cs typeface="+mn-lt"/>
              </a:rPr>
              <a:t> </a:t>
            </a:r>
            <a:r>
              <a:rPr lang="en-US" sz="2200" b="1" dirty="0">
                <a:latin typeface="Bahnschrift Condensed" panose="020B0502040204020203" pitchFamily="34" charset="0"/>
              </a:rPr>
              <a:t>Design</a:t>
            </a:r>
            <a:r>
              <a:rPr lang="en-US" b="1" dirty="0">
                <a:latin typeface="Times New Roman"/>
                <a:ea typeface="+mn-lt"/>
                <a:cs typeface="+mn-lt"/>
              </a:rPr>
              <a:t>:-</a:t>
            </a:r>
            <a:endParaRPr lang="en-US" dirty="0">
              <a:latin typeface="Times New Roman"/>
            </a:endParaRPr>
          </a:p>
        </p:txBody>
      </p:sp>
      <p:sp>
        <p:nvSpPr>
          <p:cNvPr id="233" name="Rectangle 232">
            <a:extLst>
              <a:ext uri="{FF2B5EF4-FFF2-40B4-BE49-F238E27FC236}">
                <a16:creationId xmlns:a16="http://schemas.microsoft.com/office/drawing/2014/main" id="{62D29879-FE71-4956-A7CB-0C32CF54CE0F}"/>
              </a:ext>
            </a:extLst>
          </p:cNvPr>
          <p:cNvSpPr/>
          <p:nvPr/>
        </p:nvSpPr>
        <p:spPr>
          <a:xfrm>
            <a:off x="11176819" y="12217600"/>
            <a:ext cx="3354691" cy="1446550"/>
          </a:xfrm>
          <a:prstGeom prst="rect">
            <a:avLst/>
          </a:prstGeom>
        </p:spPr>
        <p:txBody>
          <a:bodyPr wrap="square">
            <a:spAutoFit/>
          </a:bodyPr>
          <a:lstStyle/>
          <a:p>
            <a:r>
              <a:rPr lang="en-US" sz="2200" dirty="0">
                <a:latin typeface="Bahnschrift Condensed" panose="020B0502040204020203" pitchFamily="34" charset="0"/>
              </a:rPr>
              <a:t>- Using HTML , CSS and JavaScript for the design.</a:t>
            </a:r>
          </a:p>
          <a:p>
            <a:r>
              <a:rPr lang="en-US" sz="2200" dirty="0">
                <a:latin typeface="Bahnschrift Condensed" panose="020B0502040204020203" pitchFamily="34" charset="0"/>
              </a:rPr>
              <a:t>- Using  a flask library to connect our model with the user interface.</a:t>
            </a:r>
          </a:p>
        </p:txBody>
      </p:sp>
      <p:sp>
        <p:nvSpPr>
          <p:cNvPr id="87" name="Rectangle 86">
            <a:extLst>
              <a:ext uri="{FF2B5EF4-FFF2-40B4-BE49-F238E27FC236}">
                <a16:creationId xmlns:a16="http://schemas.microsoft.com/office/drawing/2014/main" id="{269E6B61-5C90-49F6-BB0F-B1AD851C50FB}"/>
              </a:ext>
            </a:extLst>
          </p:cNvPr>
          <p:cNvSpPr/>
          <p:nvPr/>
        </p:nvSpPr>
        <p:spPr>
          <a:xfrm>
            <a:off x="11149502" y="2580737"/>
            <a:ext cx="4450927" cy="425758"/>
          </a:xfrm>
          <a:prstGeom prst="rect">
            <a:avLst/>
          </a:prstGeom>
        </p:spPr>
        <p:txBody>
          <a:bodyPr wrap="square">
            <a:spAutoFit/>
          </a:bodyPr>
          <a:lstStyle/>
          <a:p>
            <a:pPr algn="justLow">
              <a:lnSpc>
                <a:spcPts val="2596"/>
              </a:lnSpc>
            </a:pPr>
            <a:r>
              <a:rPr lang="en-US" sz="2200" dirty="0">
                <a:latin typeface="Bahnschrift Condensed" panose="020B0502040204020203" pitchFamily="34" charset="0"/>
              </a:rPr>
              <a:t>First Model (ResNet):</a:t>
            </a:r>
          </a:p>
        </p:txBody>
      </p:sp>
      <p:sp>
        <p:nvSpPr>
          <p:cNvPr id="91" name="Rectangle 90">
            <a:extLst>
              <a:ext uri="{FF2B5EF4-FFF2-40B4-BE49-F238E27FC236}">
                <a16:creationId xmlns:a16="http://schemas.microsoft.com/office/drawing/2014/main" id="{E4A72B1E-DDF1-4AAA-B208-DE16C259B60E}"/>
              </a:ext>
            </a:extLst>
          </p:cNvPr>
          <p:cNvSpPr/>
          <p:nvPr/>
        </p:nvSpPr>
        <p:spPr>
          <a:xfrm>
            <a:off x="11064257" y="7723089"/>
            <a:ext cx="4450927" cy="387035"/>
          </a:xfrm>
          <a:prstGeom prst="rect">
            <a:avLst/>
          </a:prstGeom>
        </p:spPr>
        <p:txBody>
          <a:bodyPr wrap="square">
            <a:spAutoFit/>
          </a:bodyPr>
          <a:lstStyle/>
          <a:p>
            <a:r>
              <a:rPr lang="en-US" sz="2200" b="1" dirty="0">
                <a:latin typeface="Bahnschrift Condensed" panose="020B0502040204020203" pitchFamily="34" charset="0"/>
              </a:rPr>
              <a:t>Third</a:t>
            </a:r>
            <a:r>
              <a:rPr lang="en-US" b="1" dirty="0"/>
              <a:t> </a:t>
            </a:r>
            <a:r>
              <a:rPr lang="en-US" sz="2200" b="1" dirty="0">
                <a:latin typeface="Bahnschrift Condensed" panose="020B0502040204020203" pitchFamily="34" charset="0"/>
              </a:rPr>
              <a:t>Model</a:t>
            </a:r>
            <a:r>
              <a:rPr lang="en-US" b="1" dirty="0"/>
              <a:t> (</a:t>
            </a:r>
            <a:r>
              <a:rPr lang="en-US" sz="2200" b="1" dirty="0">
                <a:latin typeface="Bahnschrift Condensed" panose="020B0502040204020203" pitchFamily="34" charset="0"/>
              </a:rPr>
              <a:t>AlexNet</a:t>
            </a:r>
            <a:r>
              <a:rPr lang="en-US" b="1" dirty="0"/>
              <a:t>):</a:t>
            </a:r>
            <a:endParaRPr lang="en-US" dirty="0"/>
          </a:p>
        </p:txBody>
      </p:sp>
      <p:sp>
        <p:nvSpPr>
          <p:cNvPr id="98" name="Rectangle 97">
            <a:extLst>
              <a:ext uri="{FF2B5EF4-FFF2-40B4-BE49-F238E27FC236}">
                <a16:creationId xmlns:a16="http://schemas.microsoft.com/office/drawing/2014/main" id="{B5AF8124-766C-4BD6-8932-148E3DB8D407}"/>
              </a:ext>
            </a:extLst>
          </p:cNvPr>
          <p:cNvSpPr/>
          <p:nvPr/>
        </p:nvSpPr>
        <p:spPr>
          <a:xfrm>
            <a:off x="11055517" y="4992013"/>
            <a:ext cx="4450927" cy="430887"/>
          </a:xfrm>
          <a:prstGeom prst="rect">
            <a:avLst/>
          </a:prstGeom>
        </p:spPr>
        <p:txBody>
          <a:bodyPr wrap="square">
            <a:spAutoFit/>
          </a:bodyPr>
          <a:lstStyle/>
          <a:p>
            <a:r>
              <a:rPr lang="en-US" sz="2200" b="1" dirty="0">
                <a:latin typeface="Bahnschrift Condensed" panose="020B0502040204020203" pitchFamily="34" charset="0"/>
              </a:rPr>
              <a:t>Second Model (VGGModel):</a:t>
            </a:r>
            <a:endParaRPr lang="en-US" sz="2200" dirty="0">
              <a:latin typeface="Bahnschrift Condensed" panose="020B0502040204020203" pitchFamily="34" charset="0"/>
            </a:endParaRPr>
          </a:p>
        </p:txBody>
      </p:sp>
      <p:sp>
        <p:nvSpPr>
          <p:cNvPr id="105" name="TextBox 67">
            <a:extLst>
              <a:ext uri="{FF2B5EF4-FFF2-40B4-BE49-F238E27FC236}">
                <a16:creationId xmlns:a16="http://schemas.microsoft.com/office/drawing/2014/main" id="{3529120A-3428-4250-A86F-10097FD9DB0A}"/>
              </a:ext>
            </a:extLst>
          </p:cNvPr>
          <p:cNvSpPr txBox="1"/>
          <p:nvPr/>
        </p:nvSpPr>
        <p:spPr>
          <a:xfrm>
            <a:off x="5932290" y="775483"/>
            <a:ext cx="9176385" cy="563167"/>
          </a:xfrm>
          <a:prstGeom prst="rect">
            <a:avLst/>
          </a:prstGeom>
          <a:noFill/>
        </p:spPr>
        <p:txBody>
          <a:bodyPr wrap="square" lIns="0" tIns="0" rIns="0" bIns="0" rtlCol="0" anchor="t">
            <a:spAutoFit/>
          </a:bodyPr>
          <a:lstStyle/>
          <a:p>
            <a:pPr>
              <a:lnSpc>
                <a:spcPts val="5153"/>
              </a:lnSpc>
              <a:spcBef>
                <a:spcPct val="0"/>
              </a:spcBef>
            </a:pPr>
            <a:r>
              <a:rPr lang="en-US" sz="2200" spc="73" dirty="0">
                <a:latin typeface="Bahnschrift Condensed" panose="020B0502040204020203" pitchFamily="34" charset="0"/>
                <a:cs typeface="Times New Roman" panose="02020603050405020304" pitchFamily="18" charset="0"/>
              </a:rPr>
              <a:t>Ahmed Abdo Amin, </a:t>
            </a:r>
            <a:r>
              <a:rPr lang="en-US" sz="2200" dirty="0">
                <a:latin typeface="Bahnschrift Condensed" panose="020B0502040204020203" pitchFamily="34" charset="0"/>
                <a:hlinkClick r:id="rId34"/>
              </a:rPr>
              <a:t>azad011@uOttawa.ca</a:t>
            </a:r>
            <a:r>
              <a:rPr lang="en-US" sz="2200" dirty="0">
                <a:latin typeface="Bahnschrift Condensed" panose="020B0502040204020203" pitchFamily="34" charset="0"/>
              </a:rPr>
              <a:t> | </a:t>
            </a:r>
            <a:r>
              <a:rPr lang="en-US" sz="2200" spc="73" dirty="0" err="1">
                <a:latin typeface="Bahnschrift Condensed" panose="020B0502040204020203" pitchFamily="34" charset="0"/>
                <a:cs typeface="Times New Roman" panose="02020603050405020304" pitchFamily="18" charset="0"/>
              </a:rPr>
              <a:t>Hosam</a:t>
            </a:r>
            <a:r>
              <a:rPr lang="en-US" sz="2200" spc="73" dirty="0">
                <a:latin typeface="Bahnschrift Condensed" panose="020B0502040204020203" pitchFamily="34" charset="0"/>
                <a:cs typeface="Times New Roman" panose="02020603050405020304" pitchFamily="18" charset="0"/>
              </a:rPr>
              <a:t> </a:t>
            </a:r>
            <a:r>
              <a:rPr lang="en-US" sz="2200" spc="73" dirty="0" err="1">
                <a:latin typeface="Bahnschrift Condensed" panose="020B0502040204020203" pitchFamily="34" charset="0"/>
                <a:cs typeface="Times New Roman" panose="02020603050405020304" pitchFamily="18" charset="0"/>
              </a:rPr>
              <a:t>mahmoud</a:t>
            </a:r>
            <a:r>
              <a:rPr lang="en-US" sz="2200" spc="73" dirty="0">
                <a:latin typeface="Bahnschrift Condensed" panose="020B0502040204020203" pitchFamily="34" charset="0"/>
                <a:cs typeface="Times New Roman" panose="02020603050405020304" pitchFamily="18" charset="0"/>
              </a:rPr>
              <a:t> </a:t>
            </a:r>
            <a:r>
              <a:rPr lang="en-US" sz="2200" spc="73" dirty="0" err="1">
                <a:latin typeface="Bahnschrift Condensed" panose="020B0502040204020203" pitchFamily="34" charset="0"/>
                <a:cs typeface="Times New Roman" panose="02020603050405020304" pitchFamily="18" charset="0"/>
              </a:rPr>
              <a:t>ibrahim</a:t>
            </a:r>
            <a:r>
              <a:rPr lang="en-US" sz="2200" spc="73" dirty="0">
                <a:latin typeface="Bahnschrift Condensed" panose="020B0502040204020203" pitchFamily="34" charset="0"/>
                <a:cs typeface="Times New Roman" panose="02020603050405020304" pitchFamily="18" charset="0"/>
              </a:rPr>
              <a:t>, </a:t>
            </a:r>
            <a:r>
              <a:rPr lang="en-US" sz="2200" dirty="0">
                <a:latin typeface="Bahnschrift Condensed" panose="020B0502040204020203" pitchFamily="34" charset="0"/>
                <a:hlinkClick r:id="rId35"/>
              </a:rPr>
              <a:t>hmahm074@uottawa.ca</a:t>
            </a:r>
            <a:endParaRPr lang="ar-EG" sz="2200" dirty="0">
              <a:latin typeface="Bahnschrift Condensed" panose="020B0502040204020203" pitchFamily="34" charset="0"/>
            </a:endParaRPr>
          </a:p>
        </p:txBody>
      </p:sp>
      <p:sp>
        <p:nvSpPr>
          <p:cNvPr id="99" name="TextBox 67">
            <a:extLst>
              <a:ext uri="{FF2B5EF4-FFF2-40B4-BE49-F238E27FC236}">
                <a16:creationId xmlns:a16="http://schemas.microsoft.com/office/drawing/2014/main" id="{AC8DB646-CA4C-436D-9DDD-3CC3CA5137E6}"/>
              </a:ext>
            </a:extLst>
          </p:cNvPr>
          <p:cNvSpPr txBox="1"/>
          <p:nvPr/>
        </p:nvSpPr>
        <p:spPr>
          <a:xfrm>
            <a:off x="4639694" y="1137425"/>
            <a:ext cx="11053651" cy="563167"/>
          </a:xfrm>
          <a:prstGeom prst="rect">
            <a:avLst/>
          </a:prstGeom>
          <a:noFill/>
        </p:spPr>
        <p:txBody>
          <a:bodyPr wrap="square" lIns="0" tIns="0" rIns="0" bIns="0" rtlCol="0" anchor="t">
            <a:spAutoFit/>
          </a:bodyPr>
          <a:lstStyle/>
          <a:p>
            <a:pPr>
              <a:lnSpc>
                <a:spcPts val="5153"/>
              </a:lnSpc>
              <a:spcBef>
                <a:spcPct val="0"/>
              </a:spcBef>
            </a:pPr>
            <a:r>
              <a:rPr lang="en-US" sz="2200" spc="73" dirty="0">
                <a:latin typeface="Bahnschrift Condensed" panose="020B0502040204020203" pitchFamily="34" charset="0"/>
                <a:cs typeface="Times New Roman" panose="02020603050405020304" pitchFamily="18" charset="0"/>
              </a:rPr>
              <a:t>Abdulrahman Ahmed, </a:t>
            </a:r>
            <a:r>
              <a:rPr lang="en-US" sz="2200" spc="73" dirty="0">
                <a:latin typeface="Bahnschrift Condensed" panose="020B0502040204020203" pitchFamily="34" charset="0"/>
                <a:cs typeface="Times New Roman" panose="02020603050405020304" pitchFamily="18" charset="0"/>
                <a:hlinkClick r:id="rId36"/>
              </a:rPr>
              <a:t>aahme275@outtawa.ca</a:t>
            </a:r>
            <a:r>
              <a:rPr lang="en-US" sz="2200" spc="73" dirty="0">
                <a:latin typeface="Bahnschrift Condensed" panose="020B0502040204020203" pitchFamily="34" charset="0"/>
                <a:cs typeface="Times New Roman" panose="02020603050405020304" pitchFamily="18" charset="0"/>
              </a:rPr>
              <a:t>  | </a:t>
            </a:r>
            <a:r>
              <a:rPr lang="en-US" sz="2200" spc="73" dirty="0" err="1">
                <a:latin typeface="Bahnschrift Condensed" panose="020B0502040204020203" pitchFamily="34" charset="0"/>
                <a:cs typeface="Times New Roman" panose="02020603050405020304" pitchFamily="18" charset="0"/>
              </a:rPr>
              <a:t>Eslam</a:t>
            </a:r>
            <a:r>
              <a:rPr lang="en-US" sz="2200" spc="73" dirty="0">
                <a:latin typeface="Bahnschrift Condensed" panose="020B0502040204020203" pitchFamily="34" charset="0"/>
                <a:cs typeface="Times New Roman" panose="02020603050405020304" pitchFamily="18" charset="0"/>
              </a:rPr>
              <a:t> </a:t>
            </a:r>
            <a:r>
              <a:rPr lang="en-US" sz="2200" spc="73" dirty="0" err="1">
                <a:latin typeface="Bahnschrift Condensed" panose="020B0502040204020203" pitchFamily="34" charset="0"/>
                <a:cs typeface="Times New Roman" panose="02020603050405020304" pitchFamily="18" charset="0"/>
              </a:rPr>
              <a:t>Abdelraheem</a:t>
            </a:r>
            <a:r>
              <a:rPr lang="en-US" sz="2200" spc="73" dirty="0">
                <a:latin typeface="Bahnschrift Condensed" panose="020B0502040204020203" pitchFamily="34" charset="0"/>
                <a:cs typeface="Times New Roman" panose="02020603050405020304" pitchFamily="18" charset="0"/>
              </a:rPr>
              <a:t> </a:t>
            </a:r>
            <a:r>
              <a:rPr lang="en-US" sz="2200" spc="73" dirty="0" err="1">
                <a:latin typeface="Bahnschrift Condensed" panose="020B0502040204020203" pitchFamily="34" charset="0"/>
                <a:cs typeface="Times New Roman" panose="02020603050405020304" pitchFamily="18" charset="0"/>
              </a:rPr>
              <a:t>Shabaan</a:t>
            </a:r>
            <a:r>
              <a:rPr lang="en-US" sz="2200" spc="73" dirty="0">
                <a:latin typeface="Bahnschrift Condensed" panose="020B0502040204020203" pitchFamily="34" charset="0"/>
                <a:cs typeface="Times New Roman" panose="02020603050405020304" pitchFamily="18" charset="0"/>
              </a:rPr>
              <a:t> Khalaf,</a:t>
            </a:r>
            <a:r>
              <a:rPr lang="en-US" sz="2200" spc="73" dirty="0">
                <a:latin typeface="Bahnschrift Condensed" panose="020B0502040204020203" pitchFamily="34" charset="0"/>
                <a:cs typeface="Times New Roman" panose="02020603050405020304" pitchFamily="18" charset="0"/>
                <a:hlinkClick r:id="rId37"/>
              </a:rPr>
              <a:t> ekhal066@uottawa.ca</a:t>
            </a:r>
            <a:r>
              <a:rPr lang="en-US" sz="2200" spc="73" dirty="0">
                <a:latin typeface="Bahnschrift Condensed" panose="020B0502040204020203" pitchFamily="34" charset="0"/>
                <a:cs typeface="Times New Roman" panose="02020603050405020304" pitchFamily="18" charset="0"/>
              </a:rPr>
              <a:t> </a:t>
            </a:r>
            <a:endParaRPr lang="ar-EG" sz="2200" dirty="0">
              <a:latin typeface="Bahnschrift Condensed" panose="020B0502040204020203" pitchFamily="34" charset="0"/>
            </a:endParaRPr>
          </a:p>
        </p:txBody>
      </p:sp>
    </p:spTree>
  </p:cSld>
  <p:clrMapOvr>
    <a:masterClrMapping/>
  </p:clrMapOvr>
  <p:timing>
    <p:tnLst>
      <p:par>
        <p:cTn id="1" dur="indefinite" restart="never" nodeType="tmRoot">
          <p:childTnLst>
            <p:video>
              <p:cMediaNode vol="80000">
                <p:cTn id="2" fill="hold" display="0">
                  <p:stCondLst>
                    <p:cond delay="indefinite"/>
                  </p:stCondLst>
                </p:cTn>
                <p:tgtEl>
                  <p:spTgt spid="96"/>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2562</TotalTime>
  <Words>349</Words>
  <Application>Microsoft Office PowerPoint</Application>
  <PresentationFormat>Custom</PresentationFormat>
  <Paragraphs>41</Paragraphs>
  <Slides>1</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vt:lpstr>
      <vt:lpstr>Arial</vt:lpstr>
      <vt:lpstr>Bahnschrift SemiBold</vt:lpstr>
      <vt:lpstr>Bahnschrift Condensed</vt:lpstr>
      <vt:lpstr>Times New Roman</vt:lpstr>
      <vt:lpstr>Abadi</vt:lpstr>
      <vt:lpstr>Agrandir Wide Medium Bold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Simple Business Model Canvas Poster</dc:title>
  <dc:creator>Ahmed Abdo</dc:creator>
  <cp:lastModifiedBy>mm</cp:lastModifiedBy>
  <cp:revision>62</cp:revision>
  <dcterms:created xsi:type="dcterms:W3CDTF">2006-08-16T00:00:00Z</dcterms:created>
  <dcterms:modified xsi:type="dcterms:W3CDTF">2022-11-23T22:58:06Z</dcterms:modified>
  <dc:identifier>DAFSoj2fdDA</dc:identifier>
</cp:coreProperties>
</file>

<file path=docProps/thumbnail.jpeg>
</file>